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7" r:id="rId5"/>
    <p:sldId id="259" r:id="rId6"/>
    <p:sldId id="260" r:id="rId7"/>
    <p:sldId id="265" r:id="rId8"/>
    <p:sldId id="261" r:id="rId9"/>
    <p:sldId id="279" r:id="rId10"/>
    <p:sldId id="280" r:id="rId11"/>
    <p:sldId id="281" r:id="rId12"/>
    <p:sldId id="282" r:id="rId13"/>
    <p:sldId id="283" r:id="rId14"/>
    <p:sldId id="278" r:id="rId15"/>
    <p:sldId id="264" r:id="rId16"/>
    <p:sldId id="277" r:id="rId1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 id="2" name="Horák Petr" initials="HP"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60" autoAdjust="0"/>
    <p:restoredTop sz="89186" autoAdjust="0"/>
  </p:normalViewPr>
  <p:slideViewPr>
    <p:cSldViewPr snapToGrid="0" snapToObjects="1">
      <p:cViewPr varScale="1">
        <p:scale>
          <a:sx n="111" d="100"/>
          <a:sy n="111" d="100"/>
        </p:scale>
        <p:origin x="2136" y="20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9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Myriad Pro"/>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latin typeface="Myriad Pro"/>
              </a:rPr>
              <a:t>2/12/19</a:t>
            </a:fld>
            <a:endParaRPr lang="en-US" dirty="0">
              <a:latin typeface="Myriad Pro"/>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Myriad Pro"/>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D01622-6527-A840-93D2-B71E71D7D97B}" type="slidenum">
              <a:rPr lang="en-US" smtClean="0">
                <a:latin typeface="Myriad Pro"/>
              </a:rPr>
              <a:t>‹#›</a:t>
            </a:fld>
            <a:endParaRPr lang="en-US" dirty="0">
              <a:latin typeface="Myriad Pro"/>
            </a:endParaRPr>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Myriad Pro"/>
              </a:defRPr>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Myriad Pro"/>
              </a:defRPr>
            </a:lvl1pPr>
          </a:lstStyle>
          <a:p>
            <a:fld id="{7C3F2CD4-E069-445A-BD66-BB3668602FA3}" type="datetimeFigureOut">
              <a:rPr lang="cs-CZ" smtClean="0"/>
              <a:pPr/>
              <a:t>12.02.19</a:t>
            </a:fld>
            <a:endParaRPr lang="cs-CZ" dirty="0"/>
          </a:p>
        </p:txBody>
      </p:sp>
      <p:sp>
        <p:nvSpPr>
          <p:cNvPr id="4" name="Zástupný symbol pro obrázek snímk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Myriad Pro"/>
              </a:defRPr>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Myriad Pro"/>
              </a:defRPr>
            </a:lvl1pPr>
          </a:lstStyle>
          <a:p>
            <a:fld id="{1051D7E5-5FFD-4EA7-AFB2-230C5652B0C9}" type="slidenum">
              <a:rPr lang="cs-CZ" smtClean="0"/>
              <a:pPr/>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a:ea typeface="+mn-ea"/>
        <a:cs typeface="+mn-cs"/>
      </a:defRPr>
    </a:lvl1pPr>
    <a:lvl2pPr marL="457200" algn="l" defTabSz="914400" rtl="0" eaLnBrk="1" latinLnBrk="0" hangingPunct="1">
      <a:defRPr sz="1200" kern="1200">
        <a:solidFill>
          <a:schemeClr val="tx1"/>
        </a:solidFill>
        <a:latin typeface="Myriad Pro"/>
        <a:ea typeface="+mn-ea"/>
        <a:cs typeface="+mn-cs"/>
      </a:defRPr>
    </a:lvl2pPr>
    <a:lvl3pPr marL="914400" algn="l" defTabSz="914400" rtl="0" eaLnBrk="1" latinLnBrk="0" hangingPunct="1">
      <a:defRPr sz="1200" kern="1200">
        <a:solidFill>
          <a:schemeClr val="tx1"/>
        </a:solidFill>
        <a:latin typeface="Myriad Pro"/>
        <a:ea typeface="+mn-ea"/>
        <a:cs typeface="+mn-cs"/>
      </a:defRPr>
    </a:lvl3pPr>
    <a:lvl4pPr marL="1371600" algn="l" defTabSz="914400" rtl="0" eaLnBrk="1" latinLnBrk="0" hangingPunct="1">
      <a:defRPr sz="1200" kern="1200">
        <a:solidFill>
          <a:schemeClr val="tx1"/>
        </a:solidFill>
        <a:latin typeface="Myriad Pro"/>
        <a:ea typeface="+mn-ea"/>
        <a:cs typeface="+mn-cs"/>
      </a:defRPr>
    </a:lvl4pPr>
    <a:lvl5pPr marL="1828800" algn="l" defTabSz="914400" rtl="0" eaLnBrk="1" latinLnBrk="0" hangingPunct="1">
      <a:defRPr sz="1200" kern="1200">
        <a:solidFill>
          <a:schemeClr val="tx1"/>
        </a:solidFill>
        <a:latin typeface="Myriad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051D7E5-5FFD-4EA7-AFB2-230C5652B0C9}" type="slidenum">
              <a:rPr lang="cs-CZ" smtClean="0"/>
              <a:pPr/>
              <a:t>3</a:t>
            </a:fld>
            <a:endParaRPr lang="cs-CZ" dirty="0"/>
          </a:p>
        </p:txBody>
      </p:sp>
    </p:spTree>
    <p:extLst>
      <p:ext uri="{BB962C8B-B14F-4D97-AF65-F5344CB8AC3E}">
        <p14:creationId xmlns:p14="http://schemas.microsoft.com/office/powerpoint/2010/main" val="119613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051D7E5-5FFD-4EA7-AFB2-230C5652B0C9}" type="slidenum">
              <a:rPr lang="cs-CZ" smtClean="0"/>
              <a:pPr/>
              <a:t>5</a:t>
            </a:fld>
            <a:endParaRPr lang="cs-CZ" dirty="0"/>
          </a:p>
        </p:txBody>
      </p:sp>
    </p:spTree>
    <p:extLst>
      <p:ext uri="{BB962C8B-B14F-4D97-AF65-F5344CB8AC3E}">
        <p14:creationId xmlns:p14="http://schemas.microsoft.com/office/powerpoint/2010/main" val="26029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7212D-68AF-754B-A3E3-7AF149246D09}"/>
              </a:ext>
            </a:extLst>
          </p:cNvPr>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1D81C90B-0249-5647-BC03-B41A4B775D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9907FF3-E8E1-3F49-823A-73AB1494C27A}"/>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5" name="Zástupný symbol pro zápatí 4">
            <a:extLst>
              <a:ext uri="{FF2B5EF4-FFF2-40B4-BE49-F238E27FC236}">
                <a16:creationId xmlns:a16="http://schemas.microsoft.com/office/drawing/2014/main" id="{DE527A49-3473-6241-93E5-DD0F454B631A}"/>
              </a:ext>
            </a:extLst>
          </p:cNvPr>
          <p:cNvSpPr>
            <a:spLocks noGrp="1"/>
          </p:cNvSpPr>
          <p:nvPr>
            <p:ph type="ftr" sz="quarter" idx="11"/>
          </p:nvPr>
        </p:nvSpPr>
        <p:spPr/>
        <p:txBody>
          <a:bodyPr/>
          <a:lstStyle/>
          <a:p>
            <a:endParaRPr lang="en-US" dirty="0">
              <a:latin typeface="Myriad Pro"/>
            </a:endParaRPr>
          </a:p>
        </p:txBody>
      </p:sp>
      <p:sp>
        <p:nvSpPr>
          <p:cNvPr id="6" name="Zástupný symbol pro číslo snímku 5">
            <a:extLst>
              <a:ext uri="{FF2B5EF4-FFF2-40B4-BE49-F238E27FC236}">
                <a16:creationId xmlns:a16="http://schemas.microsoft.com/office/drawing/2014/main" id="{E9EAC611-0F52-E14A-BFE7-C51EE00CC097}"/>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352546918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9253FF-9753-C74F-ABFE-78DA6058D9F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D7DC2BE-0941-974E-9C73-E974938C7AE5}"/>
              </a:ext>
            </a:extLst>
          </p:cNvPr>
          <p:cNvSpPr>
            <a:spLocks noGrp="1"/>
          </p:cNvSpPr>
          <p:nvPr>
            <p:ph type="body" orient="vert" idx="1"/>
          </p:nvPr>
        </p:nvSpPr>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52DD0A75-7188-2B46-BFDF-B37087FFC7B3}"/>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5" name="Zástupný symbol pro zápatí 4">
            <a:extLst>
              <a:ext uri="{FF2B5EF4-FFF2-40B4-BE49-F238E27FC236}">
                <a16:creationId xmlns:a16="http://schemas.microsoft.com/office/drawing/2014/main" id="{EE5B503D-ED6A-7D42-86F4-A3D909FFC30E}"/>
              </a:ext>
            </a:extLst>
          </p:cNvPr>
          <p:cNvSpPr>
            <a:spLocks noGrp="1"/>
          </p:cNvSpPr>
          <p:nvPr>
            <p:ph type="ftr" sz="quarter" idx="11"/>
          </p:nvPr>
        </p:nvSpPr>
        <p:spPr/>
        <p:txBody>
          <a:bodyPr/>
          <a:lstStyle/>
          <a:p>
            <a:endParaRPr lang="en-US" dirty="0">
              <a:latin typeface="Myriad Pro"/>
            </a:endParaRPr>
          </a:p>
        </p:txBody>
      </p:sp>
      <p:sp>
        <p:nvSpPr>
          <p:cNvPr id="6" name="Zástupný symbol pro číslo snímku 5">
            <a:extLst>
              <a:ext uri="{FF2B5EF4-FFF2-40B4-BE49-F238E27FC236}">
                <a16:creationId xmlns:a16="http://schemas.microsoft.com/office/drawing/2014/main" id="{BDCA2DA9-CF95-284D-96F7-030F0E596244}"/>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378082917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7BAA19E-6CBC-674C-B93D-6C4734CA932F}"/>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9D12C64-292F-7140-85E2-F8A1E0EC9504}"/>
              </a:ext>
            </a:extLst>
          </p:cNvPr>
          <p:cNvSpPr>
            <a:spLocks noGrp="1"/>
          </p:cNvSpPr>
          <p:nvPr>
            <p:ph type="body" orient="vert" idx="1"/>
          </p:nvPr>
        </p:nvSpPr>
        <p:spPr>
          <a:xfrm>
            <a:off x="628650" y="365125"/>
            <a:ext cx="5800725" cy="5811838"/>
          </a:xfrm>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5038099A-36FE-C548-9D1D-ADBA4494B5A7}"/>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5" name="Zástupný symbol pro zápatí 4">
            <a:extLst>
              <a:ext uri="{FF2B5EF4-FFF2-40B4-BE49-F238E27FC236}">
                <a16:creationId xmlns:a16="http://schemas.microsoft.com/office/drawing/2014/main" id="{1EE63111-1DA7-B741-A59F-27521A83A6E3}"/>
              </a:ext>
            </a:extLst>
          </p:cNvPr>
          <p:cNvSpPr>
            <a:spLocks noGrp="1"/>
          </p:cNvSpPr>
          <p:nvPr>
            <p:ph type="ftr" sz="quarter" idx="11"/>
          </p:nvPr>
        </p:nvSpPr>
        <p:spPr/>
        <p:txBody>
          <a:bodyPr/>
          <a:lstStyle/>
          <a:p>
            <a:endParaRPr lang="en-US" dirty="0">
              <a:latin typeface="Myriad Pro"/>
            </a:endParaRPr>
          </a:p>
        </p:txBody>
      </p:sp>
      <p:sp>
        <p:nvSpPr>
          <p:cNvPr id="6" name="Zástupný symbol pro číslo snímku 5">
            <a:extLst>
              <a:ext uri="{FF2B5EF4-FFF2-40B4-BE49-F238E27FC236}">
                <a16:creationId xmlns:a16="http://schemas.microsoft.com/office/drawing/2014/main" id="{26BB4929-3072-1344-A8D3-BAEFDB167049}"/>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183631278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C7BA02-0563-9443-B5A6-6B164BABC21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61D4A8B-76B1-CC42-8C44-81BD43A561EB}"/>
              </a:ext>
            </a:extLst>
          </p:cNvPr>
          <p:cNvSpPr>
            <a:spLocks noGrp="1"/>
          </p:cNvSpPr>
          <p:nvPr>
            <p:ph idx="1"/>
          </p:nvPr>
        </p:nvSpPr>
        <p:spPr/>
        <p:txBody>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C0B8C124-ECDF-E048-8650-6FB3EEC21DED}"/>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5" name="Zástupný symbol pro zápatí 4">
            <a:extLst>
              <a:ext uri="{FF2B5EF4-FFF2-40B4-BE49-F238E27FC236}">
                <a16:creationId xmlns:a16="http://schemas.microsoft.com/office/drawing/2014/main" id="{69FAA8CB-37AB-9E4B-8D5E-E9BEF7F4A5D5}"/>
              </a:ext>
            </a:extLst>
          </p:cNvPr>
          <p:cNvSpPr>
            <a:spLocks noGrp="1"/>
          </p:cNvSpPr>
          <p:nvPr>
            <p:ph type="ftr" sz="quarter" idx="11"/>
          </p:nvPr>
        </p:nvSpPr>
        <p:spPr/>
        <p:txBody>
          <a:bodyPr/>
          <a:lstStyle/>
          <a:p>
            <a:endParaRPr lang="en-US" dirty="0">
              <a:latin typeface="Myriad Pro"/>
            </a:endParaRPr>
          </a:p>
        </p:txBody>
      </p:sp>
      <p:sp>
        <p:nvSpPr>
          <p:cNvPr id="6" name="Zástupný symbol pro číslo snímku 5">
            <a:extLst>
              <a:ext uri="{FF2B5EF4-FFF2-40B4-BE49-F238E27FC236}">
                <a16:creationId xmlns:a16="http://schemas.microsoft.com/office/drawing/2014/main" id="{E4A7584F-7818-F04E-8194-23E4A039B9A4}"/>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260967327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C5BFD-2483-D24E-8673-AACEAB6A19E1}"/>
              </a:ext>
            </a:extLst>
          </p:cNvPr>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text 2">
            <a:extLst>
              <a:ext uri="{FF2B5EF4-FFF2-40B4-BE49-F238E27FC236}">
                <a16:creationId xmlns:a16="http://schemas.microsoft.com/office/drawing/2014/main" id="{E8DC1207-B1EF-7B48-8A86-DB8F5DCF47D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BEEE2C6C-5208-8641-BEBA-B1800D4845E4}"/>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5" name="Zástupný symbol pro zápatí 4">
            <a:extLst>
              <a:ext uri="{FF2B5EF4-FFF2-40B4-BE49-F238E27FC236}">
                <a16:creationId xmlns:a16="http://schemas.microsoft.com/office/drawing/2014/main" id="{E6891A08-E5DA-8440-AE8F-0FD9D95C22A2}"/>
              </a:ext>
            </a:extLst>
          </p:cNvPr>
          <p:cNvSpPr>
            <a:spLocks noGrp="1"/>
          </p:cNvSpPr>
          <p:nvPr>
            <p:ph type="ftr" sz="quarter" idx="11"/>
          </p:nvPr>
        </p:nvSpPr>
        <p:spPr/>
        <p:txBody>
          <a:bodyPr/>
          <a:lstStyle/>
          <a:p>
            <a:endParaRPr lang="en-US" dirty="0">
              <a:latin typeface="Myriad Pro"/>
            </a:endParaRPr>
          </a:p>
        </p:txBody>
      </p:sp>
      <p:sp>
        <p:nvSpPr>
          <p:cNvPr id="6" name="Zástupný symbol pro číslo snímku 5">
            <a:extLst>
              <a:ext uri="{FF2B5EF4-FFF2-40B4-BE49-F238E27FC236}">
                <a16:creationId xmlns:a16="http://schemas.microsoft.com/office/drawing/2014/main" id="{49B736BC-E159-FB40-AD8F-CF3C7BA3B42C}"/>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223531296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009F61-5686-8045-B4B7-DF6F28698FA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BE0FA18-4A3C-A240-80CF-E6F65A93F8F2}"/>
              </a:ext>
            </a:extLst>
          </p:cNvPr>
          <p:cNvSpPr>
            <a:spLocks noGrp="1"/>
          </p:cNvSpPr>
          <p:nvPr>
            <p:ph sz="half" idx="1"/>
          </p:nvPr>
        </p:nvSpPr>
        <p:spPr>
          <a:xfrm>
            <a:off x="628650" y="1825625"/>
            <a:ext cx="3886200" cy="4351338"/>
          </a:xfrm>
        </p:spPr>
        <p:txBody>
          <a:bodyPr/>
          <a:lstStyle/>
          <a:p>
            <a:r>
              <a:rPr lang="cs-CZ"/>
              <a:t>Upravte styly předlohy textu.
Druhá úroveň
Třetí úroveň
Čtvrtá úroveň
Pátá úroveň</a:t>
            </a:r>
          </a:p>
        </p:txBody>
      </p:sp>
      <p:sp>
        <p:nvSpPr>
          <p:cNvPr id="4" name="Zástupný obsah 3">
            <a:extLst>
              <a:ext uri="{FF2B5EF4-FFF2-40B4-BE49-F238E27FC236}">
                <a16:creationId xmlns:a16="http://schemas.microsoft.com/office/drawing/2014/main" id="{8948DED3-20DF-6E47-BF0A-4922781D3D7F}"/>
              </a:ext>
            </a:extLst>
          </p:cNvPr>
          <p:cNvSpPr>
            <a:spLocks noGrp="1"/>
          </p:cNvSpPr>
          <p:nvPr>
            <p:ph sz="half" idx="2"/>
          </p:nvPr>
        </p:nvSpPr>
        <p:spPr>
          <a:xfrm>
            <a:off x="4629150" y="1825625"/>
            <a:ext cx="3886200" cy="4351338"/>
          </a:xfrm>
        </p:spPr>
        <p:txBody>
          <a:body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807C66F6-86D7-E743-82F9-2118C68ADEE0}"/>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6" name="Zástupný symbol pro zápatí 5">
            <a:extLst>
              <a:ext uri="{FF2B5EF4-FFF2-40B4-BE49-F238E27FC236}">
                <a16:creationId xmlns:a16="http://schemas.microsoft.com/office/drawing/2014/main" id="{221102A4-0FBB-244D-93EF-DEF2B7E16785}"/>
              </a:ext>
            </a:extLst>
          </p:cNvPr>
          <p:cNvSpPr>
            <a:spLocks noGrp="1"/>
          </p:cNvSpPr>
          <p:nvPr>
            <p:ph type="ftr" sz="quarter" idx="11"/>
          </p:nvPr>
        </p:nvSpPr>
        <p:spPr/>
        <p:txBody>
          <a:bodyPr/>
          <a:lstStyle/>
          <a:p>
            <a:endParaRPr lang="en-US" dirty="0">
              <a:latin typeface="Myriad Pro"/>
            </a:endParaRPr>
          </a:p>
        </p:txBody>
      </p:sp>
      <p:sp>
        <p:nvSpPr>
          <p:cNvPr id="7" name="Zástupný symbol pro číslo snímku 6">
            <a:extLst>
              <a:ext uri="{FF2B5EF4-FFF2-40B4-BE49-F238E27FC236}">
                <a16:creationId xmlns:a16="http://schemas.microsoft.com/office/drawing/2014/main" id="{1D9E08DC-156C-1C4C-8BEB-D7ACE6706D5D}"/>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369028767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B6D5A8-FD08-B84B-A93D-8E8F360EA099}"/>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7A97C6F-A5DF-8043-8994-A165767A7CA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cs-CZ"/>
              <a:t>Upravte styly předlohy textu.
Druhá úroveň
Třetí úroveň
Čtvrtá úroveň
Pátá úroveň</a:t>
            </a:r>
          </a:p>
        </p:txBody>
      </p:sp>
      <p:sp>
        <p:nvSpPr>
          <p:cNvPr id="4" name="Zástupný obsah 3">
            <a:extLst>
              <a:ext uri="{FF2B5EF4-FFF2-40B4-BE49-F238E27FC236}">
                <a16:creationId xmlns:a16="http://schemas.microsoft.com/office/drawing/2014/main" id="{11E19BC3-8EAE-B842-B537-02DE7067F5F5}"/>
              </a:ext>
            </a:extLst>
          </p:cNvPr>
          <p:cNvSpPr>
            <a:spLocks noGrp="1"/>
          </p:cNvSpPr>
          <p:nvPr>
            <p:ph sz="half" idx="2"/>
          </p:nvPr>
        </p:nvSpPr>
        <p:spPr>
          <a:xfrm>
            <a:off x="629842" y="2505075"/>
            <a:ext cx="3868340" cy="3684588"/>
          </a:xfrm>
        </p:spPr>
        <p:txBody>
          <a:bodyPr/>
          <a:lstStyle/>
          <a:p>
            <a:r>
              <a:rPr lang="cs-CZ"/>
              <a:t>Upravte styly předlohy textu.
Druhá úroveň
Třetí úroveň
Čtvrtá úroveň
Pátá úroveň</a:t>
            </a:r>
          </a:p>
        </p:txBody>
      </p:sp>
      <p:sp>
        <p:nvSpPr>
          <p:cNvPr id="5" name="Zástupný text 4">
            <a:extLst>
              <a:ext uri="{FF2B5EF4-FFF2-40B4-BE49-F238E27FC236}">
                <a16:creationId xmlns:a16="http://schemas.microsoft.com/office/drawing/2014/main" id="{D9317A4D-928D-7942-87E6-9EF17EB9C4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cs-CZ"/>
              <a:t>Upravte styly předlohy textu.
Druhá úroveň
Třetí úroveň
Čtvrtá úroveň
Pátá úroveň</a:t>
            </a:r>
          </a:p>
        </p:txBody>
      </p:sp>
      <p:sp>
        <p:nvSpPr>
          <p:cNvPr id="6" name="Zástupný obsah 5">
            <a:extLst>
              <a:ext uri="{FF2B5EF4-FFF2-40B4-BE49-F238E27FC236}">
                <a16:creationId xmlns:a16="http://schemas.microsoft.com/office/drawing/2014/main" id="{1669BE93-E69B-A345-84F4-9F3F8D918234}"/>
              </a:ext>
            </a:extLst>
          </p:cNvPr>
          <p:cNvSpPr>
            <a:spLocks noGrp="1"/>
          </p:cNvSpPr>
          <p:nvPr>
            <p:ph sz="quarter" idx="4"/>
          </p:nvPr>
        </p:nvSpPr>
        <p:spPr>
          <a:xfrm>
            <a:off x="4629150" y="2505075"/>
            <a:ext cx="3887391" cy="3684588"/>
          </a:xfrm>
        </p:spPr>
        <p:txBody>
          <a:bodyPr/>
          <a:lstStyle/>
          <a:p>
            <a:r>
              <a:rPr lang="cs-CZ"/>
              <a:t>Upravte styly předlohy textu.
Druhá úroveň
Třetí úroveň
Čtvrtá úroveň
Pátá úroveň</a:t>
            </a:r>
          </a:p>
        </p:txBody>
      </p:sp>
      <p:sp>
        <p:nvSpPr>
          <p:cNvPr id="7" name="Zástupný symbol pro datum 6">
            <a:extLst>
              <a:ext uri="{FF2B5EF4-FFF2-40B4-BE49-F238E27FC236}">
                <a16:creationId xmlns:a16="http://schemas.microsoft.com/office/drawing/2014/main" id="{E7B749C2-1EB7-EE44-88E9-1F15D19DC70B}"/>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8" name="Zástupný symbol pro zápatí 7">
            <a:extLst>
              <a:ext uri="{FF2B5EF4-FFF2-40B4-BE49-F238E27FC236}">
                <a16:creationId xmlns:a16="http://schemas.microsoft.com/office/drawing/2014/main" id="{24DCF1FE-C160-2648-93BD-46D44994FA92}"/>
              </a:ext>
            </a:extLst>
          </p:cNvPr>
          <p:cNvSpPr>
            <a:spLocks noGrp="1"/>
          </p:cNvSpPr>
          <p:nvPr>
            <p:ph type="ftr" sz="quarter" idx="11"/>
          </p:nvPr>
        </p:nvSpPr>
        <p:spPr/>
        <p:txBody>
          <a:bodyPr/>
          <a:lstStyle/>
          <a:p>
            <a:endParaRPr lang="en-US" dirty="0">
              <a:latin typeface="Myriad Pro"/>
            </a:endParaRPr>
          </a:p>
        </p:txBody>
      </p:sp>
      <p:sp>
        <p:nvSpPr>
          <p:cNvPr id="9" name="Zástupný symbol pro číslo snímku 8">
            <a:extLst>
              <a:ext uri="{FF2B5EF4-FFF2-40B4-BE49-F238E27FC236}">
                <a16:creationId xmlns:a16="http://schemas.microsoft.com/office/drawing/2014/main" id="{4F3A2B80-F0D5-2143-BD59-3CA2C382CDAA}"/>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21959819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B47504-15BA-6545-9338-8087CBD5DE4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7119E8F-F90D-5E4D-A770-7EE8DCCA17B1}"/>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4" name="Zástupný symbol pro zápatí 3">
            <a:extLst>
              <a:ext uri="{FF2B5EF4-FFF2-40B4-BE49-F238E27FC236}">
                <a16:creationId xmlns:a16="http://schemas.microsoft.com/office/drawing/2014/main" id="{CBB935C3-6E90-B24F-8173-917B00077FC6}"/>
              </a:ext>
            </a:extLst>
          </p:cNvPr>
          <p:cNvSpPr>
            <a:spLocks noGrp="1"/>
          </p:cNvSpPr>
          <p:nvPr>
            <p:ph type="ftr" sz="quarter" idx="11"/>
          </p:nvPr>
        </p:nvSpPr>
        <p:spPr/>
        <p:txBody>
          <a:bodyPr/>
          <a:lstStyle/>
          <a:p>
            <a:endParaRPr lang="en-US" dirty="0">
              <a:latin typeface="Myriad Pro"/>
            </a:endParaRPr>
          </a:p>
        </p:txBody>
      </p:sp>
      <p:sp>
        <p:nvSpPr>
          <p:cNvPr id="5" name="Zástupný symbol pro číslo snímku 4">
            <a:extLst>
              <a:ext uri="{FF2B5EF4-FFF2-40B4-BE49-F238E27FC236}">
                <a16:creationId xmlns:a16="http://schemas.microsoft.com/office/drawing/2014/main" id="{38F563E7-B490-BF41-B5C9-3FF4E747BEB2}"/>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228749848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A3DCA6E-F11B-B04C-8D6C-110620ACD2AA}"/>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3" name="Zástupný symbol pro zápatí 2">
            <a:extLst>
              <a:ext uri="{FF2B5EF4-FFF2-40B4-BE49-F238E27FC236}">
                <a16:creationId xmlns:a16="http://schemas.microsoft.com/office/drawing/2014/main" id="{96DABD91-53A5-5447-BFAE-9C0BEE870C44}"/>
              </a:ext>
            </a:extLst>
          </p:cNvPr>
          <p:cNvSpPr>
            <a:spLocks noGrp="1"/>
          </p:cNvSpPr>
          <p:nvPr>
            <p:ph type="ftr" sz="quarter" idx="11"/>
          </p:nvPr>
        </p:nvSpPr>
        <p:spPr/>
        <p:txBody>
          <a:bodyPr/>
          <a:lstStyle/>
          <a:p>
            <a:endParaRPr lang="en-US" dirty="0">
              <a:latin typeface="Myriad Pro"/>
            </a:endParaRPr>
          </a:p>
        </p:txBody>
      </p:sp>
      <p:sp>
        <p:nvSpPr>
          <p:cNvPr id="4" name="Zástupný symbol pro číslo snímku 3">
            <a:extLst>
              <a:ext uri="{FF2B5EF4-FFF2-40B4-BE49-F238E27FC236}">
                <a16:creationId xmlns:a16="http://schemas.microsoft.com/office/drawing/2014/main" id="{904E8E53-590D-2D41-9F5E-5EE43ED52671}"/>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183914516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A48D1E-0C88-4D46-81D7-D5354D6696D3}"/>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obsah 2">
            <a:extLst>
              <a:ext uri="{FF2B5EF4-FFF2-40B4-BE49-F238E27FC236}">
                <a16:creationId xmlns:a16="http://schemas.microsoft.com/office/drawing/2014/main" id="{4EB505A8-4C72-014C-BEF9-A85791102D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cs-CZ"/>
              <a:t>Upravte styly předlohy textu.
Druhá úroveň
Třetí úroveň
Čtvrtá úroveň
Pátá úroveň</a:t>
            </a:r>
          </a:p>
        </p:txBody>
      </p:sp>
      <p:sp>
        <p:nvSpPr>
          <p:cNvPr id="4" name="Zástupný text 3">
            <a:extLst>
              <a:ext uri="{FF2B5EF4-FFF2-40B4-BE49-F238E27FC236}">
                <a16:creationId xmlns:a16="http://schemas.microsoft.com/office/drawing/2014/main" id="{C6720270-079D-1047-B4D0-0E3F9535B4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15FD9D33-7987-C74A-A241-9728AF1833D3}"/>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6" name="Zástupný symbol pro zápatí 5">
            <a:extLst>
              <a:ext uri="{FF2B5EF4-FFF2-40B4-BE49-F238E27FC236}">
                <a16:creationId xmlns:a16="http://schemas.microsoft.com/office/drawing/2014/main" id="{B9A577A4-88FB-2B4B-9A3E-BC06F382DD2D}"/>
              </a:ext>
            </a:extLst>
          </p:cNvPr>
          <p:cNvSpPr>
            <a:spLocks noGrp="1"/>
          </p:cNvSpPr>
          <p:nvPr>
            <p:ph type="ftr" sz="quarter" idx="11"/>
          </p:nvPr>
        </p:nvSpPr>
        <p:spPr/>
        <p:txBody>
          <a:bodyPr/>
          <a:lstStyle/>
          <a:p>
            <a:endParaRPr lang="en-US" dirty="0">
              <a:latin typeface="Myriad Pro"/>
            </a:endParaRPr>
          </a:p>
        </p:txBody>
      </p:sp>
      <p:sp>
        <p:nvSpPr>
          <p:cNvPr id="7" name="Zástupný symbol pro číslo snímku 6">
            <a:extLst>
              <a:ext uri="{FF2B5EF4-FFF2-40B4-BE49-F238E27FC236}">
                <a16:creationId xmlns:a16="http://schemas.microsoft.com/office/drawing/2014/main" id="{2975A0B0-D73E-1042-8950-52D764337167}"/>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3909877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A1E3C-5AC6-754E-B456-87C6B1D40846}"/>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484B28E7-1759-DA42-83DD-D003128F71A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text 3">
            <a:extLst>
              <a:ext uri="{FF2B5EF4-FFF2-40B4-BE49-F238E27FC236}">
                <a16:creationId xmlns:a16="http://schemas.microsoft.com/office/drawing/2014/main" id="{C6F6BA2C-CD95-6843-9DAA-2D5C2FCF5B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7AFB885B-9DC9-324D-83A2-D0D5AE2C24A0}"/>
              </a:ext>
            </a:extLst>
          </p:cNvPr>
          <p:cNvSpPr>
            <a:spLocks noGrp="1"/>
          </p:cNvSpPr>
          <p:nvPr>
            <p:ph type="dt" sz="half" idx="10"/>
          </p:nvPr>
        </p:nvSpPr>
        <p:spPr/>
        <p:txBody>
          <a:bodyPr/>
          <a:lstStyle/>
          <a:p>
            <a:fld id="{6E38D4DF-E02A-5F4D-BB47-2E9EEB8E03E0}" type="datetime1">
              <a:rPr lang="cs-CZ" smtClean="0"/>
              <a:t>12.02.19</a:t>
            </a:fld>
            <a:endParaRPr lang="en-US" dirty="0"/>
          </a:p>
        </p:txBody>
      </p:sp>
      <p:sp>
        <p:nvSpPr>
          <p:cNvPr id="6" name="Zástupný symbol pro zápatí 5">
            <a:extLst>
              <a:ext uri="{FF2B5EF4-FFF2-40B4-BE49-F238E27FC236}">
                <a16:creationId xmlns:a16="http://schemas.microsoft.com/office/drawing/2014/main" id="{E782D38D-3BBF-7E43-A354-211A464B0023}"/>
              </a:ext>
            </a:extLst>
          </p:cNvPr>
          <p:cNvSpPr>
            <a:spLocks noGrp="1"/>
          </p:cNvSpPr>
          <p:nvPr>
            <p:ph type="ftr" sz="quarter" idx="11"/>
          </p:nvPr>
        </p:nvSpPr>
        <p:spPr/>
        <p:txBody>
          <a:bodyPr/>
          <a:lstStyle/>
          <a:p>
            <a:endParaRPr lang="en-US" dirty="0">
              <a:latin typeface="Myriad Pro"/>
            </a:endParaRPr>
          </a:p>
        </p:txBody>
      </p:sp>
      <p:sp>
        <p:nvSpPr>
          <p:cNvPr id="7" name="Zástupný symbol pro číslo snímku 6">
            <a:extLst>
              <a:ext uri="{FF2B5EF4-FFF2-40B4-BE49-F238E27FC236}">
                <a16:creationId xmlns:a16="http://schemas.microsoft.com/office/drawing/2014/main" id="{946FA687-6943-7443-A67A-41B71AFC8EA8}"/>
              </a:ext>
            </a:extLst>
          </p:cNvPr>
          <p:cNvSpPr>
            <a:spLocks noGrp="1"/>
          </p:cNvSpPr>
          <p:nvPr>
            <p:ph type="sldNum" sz="quarter" idx="12"/>
          </p:nvPr>
        </p:nvSpPr>
        <p:spPr/>
        <p:txBody>
          <a:body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201725982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FD11865-3920-3F4F-A774-A4F19467C9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5CE795B-7F9D-A148-843B-BC6DACEFB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26E8FC35-E4A6-F146-B1CE-65F0767463A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38D4DF-E02A-5F4D-BB47-2E9EEB8E03E0}" type="datetime1">
              <a:rPr lang="cs-CZ" smtClean="0"/>
              <a:t>12.02.19</a:t>
            </a:fld>
            <a:endParaRPr lang="en-US" dirty="0"/>
          </a:p>
        </p:txBody>
      </p:sp>
      <p:sp>
        <p:nvSpPr>
          <p:cNvPr id="5" name="Zástupný symbol pro zápatí 4">
            <a:extLst>
              <a:ext uri="{FF2B5EF4-FFF2-40B4-BE49-F238E27FC236}">
                <a16:creationId xmlns:a16="http://schemas.microsoft.com/office/drawing/2014/main" id="{0BBEB668-946D-6C45-9F75-C64536B289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latin typeface="Myriad Pro"/>
            </a:endParaRPr>
          </a:p>
        </p:txBody>
      </p:sp>
      <p:sp>
        <p:nvSpPr>
          <p:cNvPr id="6" name="Zástupný symbol pro číslo snímku 5">
            <a:extLst>
              <a:ext uri="{FF2B5EF4-FFF2-40B4-BE49-F238E27FC236}">
                <a16:creationId xmlns:a16="http://schemas.microsoft.com/office/drawing/2014/main" id="{92D39875-8F77-FA4F-A8A7-296CACCF9B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3162332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dvorakova@mas-rakovnicko.cz" TargetMode="External"/><Relationship Id="rId7" Type="http://schemas.openxmlformats.org/officeDocument/2006/relationships/image" Target="../media/image2.jpg"/><Relationship Id="rId2" Type="http://schemas.openxmlformats.org/officeDocument/2006/relationships/hyperlink" Target="mailto:medunova@mas-rakovnicko.cz"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www.szif.cz/"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s-rakovnicko.cz/dotace-pro-rakovnicko-2014-2020/vyzvy-pro-prijem-zadosti/"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8B55F2-DD2E-8B49-BACD-C1280128DAC4}"/>
              </a:ext>
            </a:extLst>
          </p:cNvPr>
          <p:cNvSpPr>
            <a:spLocks noGrp="1"/>
          </p:cNvSpPr>
          <p:nvPr>
            <p:ph type="ctrTitle"/>
          </p:nvPr>
        </p:nvSpPr>
        <p:spPr>
          <a:xfrm>
            <a:off x="641406" y="1341425"/>
            <a:ext cx="7772400" cy="1470025"/>
          </a:xfrm>
        </p:spPr>
        <p:txBody>
          <a:bodyPr>
            <a:normAutofit fontScale="90000"/>
          </a:bodyPr>
          <a:lstStyle/>
          <a:p>
            <a:r>
              <a:rPr lang="cs-CZ" sz="3600" dirty="0">
                <a:solidFill>
                  <a:srgbClr val="0070C0"/>
                </a:solidFill>
                <a:effectLst>
                  <a:outerShdw blurRad="38100" dist="38100" dir="2700000" algn="tl">
                    <a:srgbClr val="000000">
                      <a:alpha val="43137"/>
                    </a:srgbClr>
                  </a:outerShdw>
                </a:effectLst>
                <a:latin typeface="+mn-lt"/>
              </a:rPr>
              <a:t>Seminář pro žadatele PRV</a:t>
            </a:r>
            <a:br>
              <a:rPr lang="cs-CZ" sz="3600" dirty="0">
                <a:solidFill>
                  <a:srgbClr val="0070C0"/>
                </a:solidFill>
                <a:effectLst>
                  <a:outerShdw blurRad="38100" dist="38100" dir="2700000" algn="tl">
                    <a:srgbClr val="000000">
                      <a:alpha val="43137"/>
                    </a:srgbClr>
                  </a:outerShdw>
                </a:effectLst>
                <a:latin typeface="+mn-lt"/>
              </a:rPr>
            </a:br>
            <a:r>
              <a:rPr lang="cs-CZ" sz="3600" dirty="0">
                <a:solidFill>
                  <a:srgbClr val="0070C0"/>
                </a:solidFill>
                <a:effectLst>
                  <a:outerShdw blurRad="38100" dist="38100" dir="2700000" algn="tl">
                    <a:srgbClr val="000000">
                      <a:alpha val="43137"/>
                    </a:srgbClr>
                  </a:outerShdw>
                </a:effectLst>
                <a:latin typeface="+mn-lt"/>
              </a:rPr>
              <a:t>MAS Rakovnicko o.p.s.</a:t>
            </a:r>
            <a:br>
              <a:rPr lang="cs-CZ" sz="2800" dirty="0">
                <a:solidFill>
                  <a:srgbClr val="0070C0"/>
                </a:solidFill>
                <a:effectLst>
                  <a:outerShdw blurRad="38100" dist="38100" dir="2700000" algn="tl">
                    <a:srgbClr val="000000">
                      <a:alpha val="43137"/>
                    </a:srgbClr>
                  </a:outerShdw>
                </a:effectLst>
                <a:latin typeface="+mn-lt"/>
              </a:rPr>
            </a:br>
            <a:r>
              <a:rPr lang="cs-CZ" sz="2700" dirty="0"/>
              <a:t>Výzva MAS č. 1 k předkládání Žádostí o podporu v rámci operace 19.2.1. Programu rozvoje venkova na období 2014 - 2020</a:t>
            </a:r>
            <a:endParaRPr lang="cs-CZ" sz="2800" dirty="0">
              <a:solidFill>
                <a:srgbClr val="0070C0"/>
              </a:solidFill>
              <a:latin typeface="+mn-lt"/>
            </a:endParaRPr>
          </a:p>
        </p:txBody>
      </p:sp>
      <p:sp>
        <p:nvSpPr>
          <p:cNvPr id="3" name="Podnadpis 2">
            <a:extLst>
              <a:ext uri="{FF2B5EF4-FFF2-40B4-BE49-F238E27FC236}">
                <a16:creationId xmlns:a16="http://schemas.microsoft.com/office/drawing/2014/main" id="{83865D32-C561-2E48-93EF-6DEBE8BB7360}"/>
              </a:ext>
            </a:extLst>
          </p:cNvPr>
          <p:cNvSpPr>
            <a:spLocks noGrp="1"/>
          </p:cNvSpPr>
          <p:nvPr>
            <p:ph type="subTitle" idx="1"/>
          </p:nvPr>
        </p:nvSpPr>
        <p:spPr>
          <a:xfrm>
            <a:off x="1107881" y="3538965"/>
            <a:ext cx="6400800" cy="1752600"/>
          </a:xfrm>
        </p:spPr>
        <p:txBody>
          <a:bodyPr/>
          <a:lstStyle/>
          <a:p>
            <a:r>
              <a:rPr lang="cs-CZ" sz="2400" b="1" cap="all" dirty="0">
                <a:solidFill>
                  <a:srgbClr val="0070C0"/>
                </a:solidFill>
                <a:effectLst>
                  <a:outerShdw blurRad="38100" dist="38100" dir="2700000" algn="tl">
                    <a:srgbClr val="000000">
                      <a:alpha val="43137"/>
                    </a:srgbClr>
                  </a:outerShdw>
                </a:effectLst>
                <a:latin typeface="+mn-lt"/>
              </a:rPr>
              <a:t>30. 1. 2018</a:t>
            </a:r>
          </a:p>
          <a:p>
            <a:r>
              <a:rPr lang="cs-CZ" sz="2400" b="1" cap="all" dirty="0" err="1">
                <a:solidFill>
                  <a:srgbClr val="0070C0"/>
                </a:solidFill>
                <a:effectLst>
                  <a:outerShdw blurRad="38100" dist="38100" dir="2700000" algn="tl">
                    <a:srgbClr val="000000">
                      <a:alpha val="43137"/>
                    </a:srgbClr>
                  </a:outerShdw>
                </a:effectLst>
                <a:latin typeface="+mn-lt"/>
              </a:rPr>
              <a:t>Mze</a:t>
            </a:r>
            <a:r>
              <a:rPr lang="cs-CZ" sz="2400" b="1" cap="all" dirty="0">
                <a:solidFill>
                  <a:srgbClr val="0070C0"/>
                </a:solidFill>
                <a:effectLst>
                  <a:outerShdw blurRad="38100" dist="38100" dir="2700000" algn="tl">
                    <a:srgbClr val="000000">
                      <a:alpha val="43137"/>
                    </a:srgbClr>
                  </a:outerShdw>
                </a:effectLst>
                <a:latin typeface="+mn-lt"/>
              </a:rPr>
              <a:t> Rakovník, </a:t>
            </a:r>
            <a:r>
              <a:rPr lang="cs-CZ" sz="2400" b="1" cap="all" dirty="0" err="1">
                <a:solidFill>
                  <a:srgbClr val="0070C0"/>
                </a:solidFill>
                <a:effectLst>
                  <a:outerShdw blurRad="38100" dist="38100" dir="2700000" algn="tl">
                    <a:srgbClr val="000000">
                      <a:alpha val="43137"/>
                    </a:srgbClr>
                  </a:outerShdw>
                </a:effectLst>
                <a:latin typeface="+mn-lt"/>
              </a:rPr>
              <a:t>lubenská</a:t>
            </a:r>
            <a:r>
              <a:rPr lang="cs-CZ" sz="2400" b="1" cap="all" dirty="0">
                <a:solidFill>
                  <a:srgbClr val="0070C0"/>
                </a:solidFill>
                <a:effectLst>
                  <a:outerShdw blurRad="38100" dist="38100" dir="2700000" algn="tl">
                    <a:srgbClr val="000000">
                      <a:alpha val="43137"/>
                    </a:srgbClr>
                  </a:outerShdw>
                </a:effectLst>
                <a:latin typeface="+mn-lt"/>
              </a:rPr>
              <a:t> 2250</a:t>
            </a:r>
          </a:p>
          <a:p>
            <a:endParaRPr lang="cs-CZ" dirty="0"/>
          </a:p>
        </p:txBody>
      </p:sp>
      <p:sp>
        <p:nvSpPr>
          <p:cNvPr id="4" name="Zástupný symbol pro číslo snímku 3">
            <a:extLst>
              <a:ext uri="{FF2B5EF4-FFF2-40B4-BE49-F238E27FC236}">
                <a16:creationId xmlns:a16="http://schemas.microsoft.com/office/drawing/2014/main" id="{5879EFC7-C2D4-F44F-8379-D5E2A0D38E3A}"/>
              </a:ext>
            </a:extLst>
          </p:cNvPr>
          <p:cNvSpPr>
            <a:spLocks noGrp="1"/>
          </p:cNvSpPr>
          <p:nvPr>
            <p:ph type="sldNum" sz="quarter" idx="12"/>
          </p:nvPr>
        </p:nvSpPr>
        <p:spPr/>
        <p:txBody>
          <a:bodyPr/>
          <a:lstStyle/>
          <a:p>
            <a:fld id="{CA6B5227-2C6F-B94D-9D8F-826F9170706D}" type="slidenum">
              <a:rPr lang="en-US" smtClean="0"/>
              <a:t>1</a:t>
            </a:fld>
            <a:endParaRPr lang="en-US" dirty="0"/>
          </a:p>
        </p:txBody>
      </p:sp>
      <p:pic>
        <p:nvPicPr>
          <p:cNvPr id="5" name="Obrázek 4">
            <a:extLst>
              <a:ext uri="{FF2B5EF4-FFF2-40B4-BE49-F238E27FC236}">
                <a16:creationId xmlns:a16="http://schemas.microsoft.com/office/drawing/2014/main" id="{2FE7E4D4-B25C-3E4D-ACD9-A145E28A700E}"/>
              </a:ext>
            </a:extLst>
          </p:cNvPr>
          <p:cNvPicPr>
            <a:picLocks noChangeAspect="1"/>
          </p:cNvPicPr>
          <p:nvPr/>
        </p:nvPicPr>
        <p:blipFill>
          <a:blip r:embed="rId2"/>
          <a:stretch>
            <a:fillRect/>
          </a:stretch>
        </p:blipFill>
        <p:spPr>
          <a:xfrm>
            <a:off x="1" y="6040846"/>
            <a:ext cx="5022376" cy="827482"/>
          </a:xfrm>
          <a:prstGeom prst="rect">
            <a:avLst/>
          </a:prstGeom>
        </p:spPr>
      </p:pic>
      <p:pic>
        <p:nvPicPr>
          <p:cNvPr id="6" name="Obrázek 5">
            <a:extLst>
              <a:ext uri="{FF2B5EF4-FFF2-40B4-BE49-F238E27FC236}">
                <a16:creationId xmlns:a16="http://schemas.microsoft.com/office/drawing/2014/main" id="{44BBD5F4-0553-2B4C-9EF4-9A792BD8CDC1}"/>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224018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E1768B-DCA9-C241-B3DD-F01095252089}"/>
              </a:ext>
            </a:extLst>
          </p:cNvPr>
          <p:cNvSpPr>
            <a:spLocks noGrp="1"/>
          </p:cNvSpPr>
          <p:nvPr>
            <p:ph type="title"/>
          </p:nvPr>
        </p:nvSpPr>
        <p:spPr/>
        <p:txBody>
          <a:bodyPr/>
          <a:lstStyle/>
          <a:p>
            <a:r>
              <a:rPr lang="cs-CZ" dirty="0"/>
              <a:t>Přílohy požadované MAS</a:t>
            </a:r>
          </a:p>
        </p:txBody>
      </p:sp>
      <p:sp>
        <p:nvSpPr>
          <p:cNvPr id="3" name="Zástupný obsah 2">
            <a:extLst>
              <a:ext uri="{FF2B5EF4-FFF2-40B4-BE49-F238E27FC236}">
                <a16:creationId xmlns:a16="http://schemas.microsoft.com/office/drawing/2014/main" id="{DFA7FD8E-198A-0544-9D9D-B7BDAE30BA1F}"/>
              </a:ext>
            </a:extLst>
          </p:cNvPr>
          <p:cNvSpPr>
            <a:spLocks noGrp="1"/>
          </p:cNvSpPr>
          <p:nvPr>
            <p:ph idx="1"/>
          </p:nvPr>
        </p:nvSpPr>
        <p:spPr/>
        <p:txBody>
          <a:bodyPr>
            <a:normAutofit fontScale="92500" lnSpcReduction="20000"/>
          </a:bodyPr>
          <a:lstStyle/>
          <a:p>
            <a:r>
              <a:rPr lang="cs-CZ" dirty="0"/>
              <a:t>Fotodokumentace, pokud </a:t>
            </a:r>
            <a:r>
              <a:rPr lang="cs-CZ" dirty="0" err="1"/>
              <a:t>žadatel</a:t>
            </a:r>
            <a:r>
              <a:rPr lang="cs-CZ" dirty="0"/>
              <a:t> </a:t>
            </a:r>
            <a:r>
              <a:rPr lang="cs-CZ" dirty="0" err="1"/>
              <a:t>požaduje</a:t>
            </a:r>
            <a:r>
              <a:rPr lang="cs-CZ" dirty="0"/>
              <a:t> </a:t>
            </a:r>
            <a:r>
              <a:rPr lang="cs-CZ" dirty="0" err="1"/>
              <a:t>bodove</a:t>
            </a:r>
            <a:r>
              <a:rPr lang="cs-CZ" dirty="0"/>
              <a:t>́ </a:t>
            </a:r>
            <a:r>
              <a:rPr lang="cs-CZ" dirty="0" err="1"/>
              <a:t>zvýhodněni</a:t>
            </a:r>
            <a:r>
              <a:rPr lang="cs-CZ" dirty="0"/>
              <a:t>́ za to, </a:t>
            </a:r>
            <a:r>
              <a:rPr lang="cs-CZ" dirty="0" err="1"/>
              <a:t>využíva</a:t>
            </a:r>
            <a:r>
              <a:rPr lang="cs-CZ" dirty="0"/>
              <a:t>́ </a:t>
            </a:r>
            <a:r>
              <a:rPr lang="cs-CZ" dirty="0" err="1"/>
              <a:t>brownfields</a:t>
            </a:r>
            <a:r>
              <a:rPr lang="cs-CZ" dirty="0"/>
              <a:t> </a:t>
            </a:r>
          </a:p>
          <a:p>
            <a:r>
              <a:rPr lang="cs-CZ" dirty="0" err="1"/>
              <a:t>Způsob</a:t>
            </a:r>
            <a:r>
              <a:rPr lang="cs-CZ" dirty="0"/>
              <a:t> </a:t>
            </a:r>
            <a:r>
              <a:rPr lang="cs-CZ" dirty="0" err="1"/>
              <a:t>předfinancováni</a:t>
            </a:r>
            <a:r>
              <a:rPr lang="cs-CZ" dirty="0"/>
              <a:t>́ </a:t>
            </a:r>
            <a:r>
              <a:rPr lang="cs-CZ" dirty="0" err="1"/>
              <a:t>projektového</a:t>
            </a:r>
            <a:r>
              <a:rPr lang="cs-CZ" dirty="0"/>
              <a:t> </a:t>
            </a:r>
            <a:r>
              <a:rPr lang="cs-CZ" dirty="0" err="1"/>
              <a:t>záměru</a:t>
            </a:r>
            <a:r>
              <a:rPr lang="cs-CZ" dirty="0"/>
              <a:t> </a:t>
            </a:r>
          </a:p>
          <a:p>
            <a:r>
              <a:rPr lang="cs-CZ" dirty="0" err="1"/>
              <a:t>Doplňujíci</a:t>
            </a:r>
            <a:r>
              <a:rPr lang="cs-CZ" dirty="0"/>
              <a:t>́ </a:t>
            </a:r>
            <a:r>
              <a:rPr lang="cs-CZ" dirty="0" err="1"/>
              <a:t>údaje</a:t>
            </a:r>
            <a:r>
              <a:rPr lang="cs-CZ" dirty="0"/>
              <a:t> k hodnocení projektu – zde bude </a:t>
            </a:r>
            <a:r>
              <a:rPr lang="cs-CZ" dirty="0" err="1"/>
              <a:t>popsán</a:t>
            </a:r>
            <a:r>
              <a:rPr lang="cs-CZ" dirty="0"/>
              <a:t> stav </a:t>
            </a:r>
            <a:r>
              <a:rPr lang="cs-CZ" dirty="0" err="1"/>
              <a:t>před</a:t>
            </a:r>
            <a:r>
              <a:rPr lang="cs-CZ" dirty="0"/>
              <a:t> realizací a po </a:t>
            </a:r>
          </a:p>
          <a:p>
            <a:r>
              <a:rPr lang="cs-CZ" dirty="0"/>
              <a:t>realizaci projektu a budou </a:t>
            </a:r>
            <a:r>
              <a:rPr lang="cs-CZ" dirty="0" err="1"/>
              <a:t>doloženy</a:t>
            </a:r>
            <a:r>
              <a:rPr lang="cs-CZ" dirty="0"/>
              <a:t> </a:t>
            </a:r>
            <a:r>
              <a:rPr lang="cs-CZ" dirty="0" err="1"/>
              <a:t>relevantni</a:t>
            </a:r>
            <a:r>
              <a:rPr lang="cs-CZ" dirty="0"/>
              <a:t>́ dokumenty (ne </a:t>
            </a:r>
            <a:r>
              <a:rPr lang="cs-CZ" dirty="0" err="1"/>
              <a:t>starši</a:t>
            </a:r>
            <a:r>
              <a:rPr lang="cs-CZ" dirty="0"/>
              <a:t>́ 6 </a:t>
            </a:r>
            <a:r>
              <a:rPr lang="cs-CZ" dirty="0" err="1"/>
              <a:t>měsícu</a:t>
            </a:r>
            <a:r>
              <a:rPr lang="cs-CZ" dirty="0"/>
              <a:t>̊) </a:t>
            </a:r>
            <a:r>
              <a:rPr lang="cs-CZ" dirty="0" err="1"/>
              <a:t>potvrzujíci</a:t>
            </a:r>
            <a:r>
              <a:rPr lang="cs-CZ" dirty="0"/>
              <a:t>́ stav </a:t>
            </a:r>
            <a:r>
              <a:rPr lang="cs-CZ" dirty="0" err="1"/>
              <a:t>před</a:t>
            </a:r>
            <a:r>
              <a:rPr lang="cs-CZ" dirty="0"/>
              <a:t> realizací (seznam </a:t>
            </a:r>
            <a:r>
              <a:rPr lang="cs-CZ" dirty="0" err="1"/>
              <a:t>chovaných</a:t>
            </a:r>
            <a:r>
              <a:rPr lang="cs-CZ" dirty="0"/>
              <a:t> </a:t>
            </a:r>
            <a:r>
              <a:rPr lang="cs-CZ" dirty="0" err="1"/>
              <a:t>zvířat</a:t>
            </a:r>
            <a:r>
              <a:rPr lang="cs-CZ" dirty="0"/>
              <a:t>, seznam produktů, </a:t>
            </a:r>
            <a:r>
              <a:rPr lang="cs-CZ" dirty="0" err="1"/>
              <a:t>výpis</a:t>
            </a:r>
            <a:r>
              <a:rPr lang="cs-CZ" dirty="0"/>
              <a:t> z </a:t>
            </a:r>
            <a:r>
              <a:rPr lang="cs-CZ" dirty="0" err="1"/>
              <a:t>integrovaného</a:t>
            </a:r>
            <a:r>
              <a:rPr lang="cs-CZ" dirty="0"/>
              <a:t> </a:t>
            </a:r>
            <a:r>
              <a:rPr lang="cs-CZ" dirty="0" err="1"/>
              <a:t>zemědělského</a:t>
            </a:r>
            <a:r>
              <a:rPr lang="cs-CZ" dirty="0"/>
              <a:t> registru, registru </a:t>
            </a:r>
            <a:r>
              <a:rPr lang="cs-CZ" dirty="0" err="1"/>
              <a:t>ekonomických</a:t>
            </a:r>
            <a:r>
              <a:rPr lang="cs-CZ" dirty="0"/>
              <a:t> subjektů </a:t>
            </a:r>
            <a:r>
              <a:rPr lang="cs-CZ" dirty="0" err="1"/>
              <a:t>obchodního</a:t>
            </a:r>
            <a:r>
              <a:rPr lang="cs-CZ" dirty="0"/>
              <a:t> </a:t>
            </a:r>
            <a:r>
              <a:rPr lang="cs-CZ" dirty="0" err="1"/>
              <a:t>rejstříku</a:t>
            </a:r>
            <a:r>
              <a:rPr lang="cs-CZ" dirty="0"/>
              <a:t>, </a:t>
            </a:r>
            <a:r>
              <a:rPr lang="cs-CZ" dirty="0" err="1"/>
              <a:t>účetnictvi</a:t>
            </a:r>
            <a:r>
              <a:rPr lang="cs-CZ" dirty="0"/>
              <a:t>́ apod.) Tato </a:t>
            </a:r>
            <a:r>
              <a:rPr lang="cs-CZ" dirty="0" err="1"/>
              <a:t>příloha</a:t>
            </a:r>
            <a:r>
              <a:rPr lang="cs-CZ" dirty="0"/>
              <a:t> je </a:t>
            </a:r>
            <a:r>
              <a:rPr lang="cs-CZ" dirty="0" err="1"/>
              <a:t>požadována</a:t>
            </a:r>
            <a:r>
              <a:rPr lang="cs-CZ" dirty="0"/>
              <a:t> v </a:t>
            </a:r>
            <a:r>
              <a:rPr lang="cs-CZ" dirty="0" err="1"/>
              <a:t>případe</a:t>
            </a:r>
            <a:r>
              <a:rPr lang="cs-CZ" dirty="0"/>
              <a:t>̌, </a:t>
            </a:r>
            <a:r>
              <a:rPr lang="cs-CZ" dirty="0" err="1"/>
              <a:t>že</a:t>
            </a:r>
            <a:r>
              <a:rPr lang="cs-CZ" dirty="0"/>
              <a:t> </a:t>
            </a:r>
            <a:r>
              <a:rPr lang="cs-CZ" dirty="0" err="1"/>
              <a:t>žadatel</a:t>
            </a:r>
            <a:r>
              <a:rPr lang="cs-CZ" dirty="0"/>
              <a:t> realizací projektu </a:t>
            </a:r>
            <a:r>
              <a:rPr lang="cs-CZ" dirty="0" err="1"/>
              <a:t>přispěje</a:t>
            </a:r>
            <a:r>
              <a:rPr lang="cs-CZ" dirty="0"/>
              <a:t> k diverzifikaci </a:t>
            </a:r>
            <a:r>
              <a:rPr lang="cs-CZ" dirty="0" err="1"/>
              <a:t>činnosti</a:t>
            </a:r>
            <a:r>
              <a:rPr lang="cs-CZ" dirty="0"/>
              <a:t> </a:t>
            </a:r>
            <a:r>
              <a:rPr lang="cs-CZ" dirty="0" err="1"/>
              <a:t>žadatele</a:t>
            </a:r>
            <a:r>
              <a:rPr lang="cs-CZ" dirty="0"/>
              <a:t>. </a:t>
            </a:r>
          </a:p>
          <a:p>
            <a:r>
              <a:rPr lang="cs-CZ" dirty="0" err="1"/>
              <a:t>Turisticka</a:t>
            </a:r>
            <a:r>
              <a:rPr lang="cs-CZ" dirty="0"/>
              <a:t>́ mapa, kde bude </a:t>
            </a:r>
            <a:r>
              <a:rPr lang="cs-CZ" dirty="0" err="1"/>
              <a:t>vyznačena</a:t>
            </a:r>
            <a:r>
              <a:rPr lang="cs-CZ" dirty="0"/>
              <a:t> </a:t>
            </a:r>
            <a:r>
              <a:rPr lang="cs-CZ" dirty="0" err="1"/>
              <a:t>návaznost</a:t>
            </a:r>
            <a:r>
              <a:rPr lang="cs-CZ" dirty="0"/>
              <a:t> cesty, </a:t>
            </a:r>
            <a:r>
              <a:rPr lang="cs-CZ" dirty="0" err="1"/>
              <a:t>ktera</a:t>
            </a:r>
            <a:r>
              <a:rPr lang="cs-CZ" dirty="0"/>
              <a:t>́ je </a:t>
            </a:r>
            <a:r>
              <a:rPr lang="cs-CZ" dirty="0" err="1"/>
              <a:t>předmětem</a:t>
            </a:r>
            <a:r>
              <a:rPr lang="cs-CZ" dirty="0"/>
              <a:t> projektu na </a:t>
            </a:r>
            <a:r>
              <a:rPr lang="cs-CZ" dirty="0" err="1"/>
              <a:t>stávajíci</a:t>
            </a:r>
            <a:r>
              <a:rPr lang="cs-CZ" dirty="0"/>
              <a:t>́ nebo </a:t>
            </a:r>
            <a:r>
              <a:rPr lang="cs-CZ" dirty="0" err="1"/>
              <a:t>turisticke</a:t>
            </a:r>
            <a:r>
              <a:rPr lang="cs-CZ" dirty="0"/>
              <a:t>́ trasy, pokud </a:t>
            </a:r>
            <a:r>
              <a:rPr lang="cs-CZ" dirty="0" err="1"/>
              <a:t>žadatel</a:t>
            </a:r>
            <a:r>
              <a:rPr lang="cs-CZ" dirty="0"/>
              <a:t> </a:t>
            </a:r>
            <a:r>
              <a:rPr lang="cs-CZ" dirty="0" err="1"/>
              <a:t>požaduje</a:t>
            </a:r>
            <a:r>
              <a:rPr lang="cs-CZ" dirty="0"/>
              <a:t> </a:t>
            </a:r>
            <a:r>
              <a:rPr lang="cs-CZ" dirty="0" err="1"/>
              <a:t>bodove</a:t>
            </a:r>
            <a:r>
              <a:rPr lang="cs-CZ" dirty="0"/>
              <a:t>́ </a:t>
            </a:r>
            <a:r>
              <a:rPr lang="cs-CZ" dirty="0" err="1"/>
              <a:t>zvýhodněni</a:t>
            </a:r>
            <a:r>
              <a:rPr lang="cs-CZ" dirty="0"/>
              <a:t>́ za to, </a:t>
            </a:r>
            <a:r>
              <a:rPr lang="cs-CZ" dirty="0" err="1"/>
              <a:t>že</a:t>
            </a:r>
            <a:r>
              <a:rPr lang="cs-CZ" dirty="0"/>
              <a:t> Cesta </a:t>
            </a:r>
            <a:r>
              <a:rPr lang="cs-CZ" dirty="0" err="1"/>
              <a:t>realizovana</a:t>
            </a:r>
            <a:r>
              <a:rPr lang="cs-CZ" dirty="0"/>
              <a:t>́ v </a:t>
            </a:r>
            <a:r>
              <a:rPr lang="cs-CZ" dirty="0" err="1"/>
              <a:t>rámci</a:t>
            </a:r>
            <a:r>
              <a:rPr lang="cs-CZ" dirty="0"/>
              <a:t> projektu navazuje na </a:t>
            </a:r>
            <a:r>
              <a:rPr lang="cs-CZ" dirty="0" err="1"/>
              <a:t>stávajíci</a:t>
            </a:r>
            <a:r>
              <a:rPr lang="cs-CZ" dirty="0"/>
              <a:t>́ nebo </a:t>
            </a:r>
            <a:r>
              <a:rPr lang="cs-CZ" dirty="0" err="1"/>
              <a:t>turisticke</a:t>
            </a:r>
            <a:r>
              <a:rPr lang="cs-CZ" dirty="0"/>
              <a:t>́ trasy. </a:t>
            </a:r>
          </a:p>
          <a:p>
            <a:r>
              <a:rPr lang="cs-CZ" dirty="0" err="1"/>
              <a:t>Turisticka</a:t>
            </a:r>
            <a:r>
              <a:rPr lang="cs-CZ" dirty="0"/>
              <a:t>́ mapa, kde bude </a:t>
            </a:r>
            <a:r>
              <a:rPr lang="cs-CZ" dirty="0" err="1"/>
              <a:t>vyznačeno</a:t>
            </a:r>
            <a:r>
              <a:rPr lang="cs-CZ" dirty="0"/>
              <a:t> spojení dvou </a:t>
            </a:r>
            <a:r>
              <a:rPr lang="cs-CZ" dirty="0" err="1"/>
              <a:t>sídel</a:t>
            </a:r>
            <a:r>
              <a:rPr lang="cs-CZ" dirty="0"/>
              <a:t>. Pokud </a:t>
            </a:r>
            <a:r>
              <a:rPr lang="cs-CZ" dirty="0" err="1"/>
              <a:t>žadatel</a:t>
            </a:r>
            <a:r>
              <a:rPr lang="cs-CZ" dirty="0"/>
              <a:t> </a:t>
            </a:r>
            <a:r>
              <a:rPr lang="cs-CZ" dirty="0" err="1"/>
              <a:t>požaduje</a:t>
            </a:r>
            <a:r>
              <a:rPr lang="cs-CZ" dirty="0"/>
              <a:t> </a:t>
            </a:r>
            <a:r>
              <a:rPr lang="cs-CZ" dirty="0" err="1"/>
              <a:t>bodove</a:t>
            </a:r>
            <a:r>
              <a:rPr lang="cs-CZ" dirty="0"/>
              <a:t>́ </a:t>
            </a:r>
            <a:r>
              <a:rPr lang="cs-CZ" dirty="0" err="1"/>
              <a:t>zvýhodněni</a:t>
            </a:r>
            <a:r>
              <a:rPr lang="cs-CZ" dirty="0"/>
              <a:t>́ za to, </a:t>
            </a:r>
            <a:r>
              <a:rPr lang="cs-CZ" dirty="0" err="1"/>
              <a:t>že</a:t>
            </a:r>
            <a:r>
              <a:rPr lang="cs-CZ" dirty="0"/>
              <a:t> Cesta </a:t>
            </a:r>
            <a:r>
              <a:rPr lang="cs-CZ" dirty="0" err="1"/>
              <a:t>realizovana</a:t>
            </a:r>
            <a:r>
              <a:rPr lang="cs-CZ" dirty="0"/>
              <a:t>́ </a:t>
            </a:r>
            <a:r>
              <a:rPr lang="cs-CZ" dirty="0" err="1"/>
              <a:t>vrámci</a:t>
            </a:r>
            <a:r>
              <a:rPr lang="cs-CZ" dirty="0"/>
              <a:t> projektu </a:t>
            </a:r>
            <a:r>
              <a:rPr lang="cs-CZ" dirty="0" err="1"/>
              <a:t>přispěje</a:t>
            </a:r>
            <a:r>
              <a:rPr lang="cs-CZ" dirty="0"/>
              <a:t> k </a:t>
            </a:r>
            <a:r>
              <a:rPr lang="cs-CZ" dirty="0" err="1"/>
              <a:t>rozšířeni</a:t>
            </a:r>
            <a:r>
              <a:rPr lang="cs-CZ" dirty="0"/>
              <a:t>́ </a:t>
            </a:r>
            <a:r>
              <a:rPr lang="cs-CZ" dirty="0" err="1"/>
              <a:t>síte</a:t>
            </a:r>
            <a:r>
              <a:rPr lang="cs-CZ" dirty="0"/>
              <a:t>̌ cest a </a:t>
            </a:r>
            <a:r>
              <a:rPr lang="cs-CZ" dirty="0" err="1"/>
              <a:t>turistických</a:t>
            </a:r>
            <a:r>
              <a:rPr lang="cs-CZ" dirty="0"/>
              <a:t> tras. </a:t>
            </a:r>
          </a:p>
          <a:p>
            <a:endParaRPr lang="cs-CZ" dirty="0"/>
          </a:p>
        </p:txBody>
      </p:sp>
      <p:sp>
        <p:nvSpPr>
          <p:cNvPr id="4" name="Zástupný symbol pro zápatí 3">
            <a:extLst>
              <a:ext uri="{FF2B5EF4-FFF2-40B4-BE49-F238E27FC236}">
                <a16:creationId xmlns:a16="http://schemas.microsoft.com/office/drawing/2014/main" id="{5DD3F8C1-3659-B74C-838F-7C841DBDFC98}"/>
              </a:ext>
            </a:extLst>
          </p:cNvPr>
          <p:cNvSpPr>
            <a:spLocks noGrp="1"/>
          </p:cNvSpPr>
          <p:nvPr>
            <p:ph type="ftr" sz="quarter" idx="11"/>
          </p:nvPr>
        </p:nvSpPr>
        <p:spPr/>
        <p:txBody>
          <a:bodyPr/>
          <a:lstStyle/>
          <a:p>
            <a:endParaRPr lang="en-US" dirty="0">
              <a:latin typeface="Myriad Pro"/>
            </a:endParaRPr>
          </a:p>
        </p:txBody>
      </p:sp>
      <p:sp>
        <p:nvSpPr>
          <p:cNvPr id="5" name="Zástupný symbol pro číslo snímku 4">
            <a:extLst>
              <a:ext uri="{FF2B5EF4-FFF2-40B4-BE49-F238E27FC236}">
                <a16:creationId xmlns:a16="http://schemas.microsoft.com/office/drawing/2014/main" id="{48CC3B34-10A9-0C4A-BF8A-4AB845959FA1}"/>
              </a:ext>
            </a:extLst>
          </p:cNvPr>
          <p:cNvSpPr>
            <a:spLocks noGrp="1"/>
          </p:cNvSpPr>
          <p:nvPr>
            <p:ph type="sldNum" sz="quarter" idx="12"/>
          </p:nvPr>
        </p:nvSpPr>
        <p:spPr/>
        <p:txBody>
          <a:bodyPr/>
          <a:lstStyle/>
          <a:p>
            <a:fld id="{CA6B5227-2C6F-B94D-9D8F-826F9170706D}" type="slidenum">
              <a:rPr lang="en-US" smtClean="0"/>
              <a:pPr/>
              <a:t>10</a:t>
            </a:fld>
            <a:endParaRPr lang="en-US" dirty="0"/>
          </a:p>
        </p:txBody>
      </p:sp>
      <p:pic>
        <p:nvPicPr>
          <p:cNvPr id="6" name="Obrázek 5">
            <a:extLst>
              <a:ext uri="{FF2B5EF4-FFF2-40B4-BE49-F238E27FC236}">
                <a16:creationId xmlns:a16="http://schemas.microsoft.com/office/drawing/2014/main" id="{4D4501C3-BC11-F048-B8D0-D30A1E5D31CA}"/>
              </a:ext>
            </a:extLst>
          </p:cNvPr>
          <p:cNvPicPr>
            <a:picLocks noChangeAspect="1"/>
          </p:cNvPicPr>
          <p:nvPr/>
        </p:nvPicPr>
        <p:blipFill>
          <a:blip r:embed="rId2"/>
          <a:stretch>
            <a:fillRect/>
          </a:stretch>
        </p:blipFill>
        <p:spPr>
          <a:xfrm>
            <a:off x="0" y="6127436"/>
            <a:ext cx="4419605" cy="728170"/>
          </a:xfrm>
          <a:prstGeom prst="rect">
            <a:avLst/>
          </a:prstGeom>
        </p:spPr>
      </p:pic>
      <p:pic>
        <p:nvPicPr>
          <p:cNvPr id="7" name="Obrázek 6">
            <a:extLst>
              <a:ext uri="{FF2B5EF4-FFF2-40B4-BE49-F238E27FC236}">
                <a16:creationId xmlns:a16="http://schemas.microsoft.com/office/drawing/2014/main" id="{AE1B46F5-EE05-3D4C-BF58-66F60AD94D4E}"/>
              </a:ext>
            </a:extLst>
          </p:cNvPr>
          <p:cNvPicPr>
            <a:picLocks noChangeAspect="1"/>
          </p:cNvPicPr>
          <p:nvPr/>
        </p:nvPicPr>
        <p:blipFill>
          <a:blip r:embed="rId3"/>
          <a:stretch>
            <a:fillRect/>
          </a:stretch>
        </p:blipFill>
        <p:spPr>
          <a:xfrm>
            <a:off x="4438437" y="6100449"/>
            <a:ext cx="719082" cy="719082"/>
          </a:xfrm>
          <a:prstGeom prst="rect">
            <a:avLst/>
          </a:prstGeom>
        </p:spPr>
      </p:pic>
    </p:spTree>
    <p:extLst>
      <p:ext uri="{BB962C8B-B14F-4D97-AF65-F5344CB8AC3E}">
        <p14:creationId xmlns:p14="http://schemas.microsoft.com/office/powerpoint/2010/main" val="269419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F3C6F3-4C59-2043-A986-DC03A919BF4A}"/>
              </a:ext>
            </a:extLst>
          </p:cNvPr>
          <p:cNvSpPr>
            <a:spLocks noGrp="1"/>
          </p:cNvSpPr>
          <p:nvPr>
            <p:ph type="title"/>
          </p:nvPr>
        </p:nvSpPr>
        <p:spPr>
          <a:xfrm>
            <a:off x="628650" y="368462"/>
            <a:ext cx="7886700" cy="1325563"/>
          </a:xfrm>
        </p:spPr>
        <p:txBody>
          <a:bodyPr>
            <a:noAutofit/>
          </a:bodyPr>
          <a:lstStyle/>
          <a:p>
            <a:r>
              <a:rPr lang="cs-CZ" sz="1800" b="1" dirty="0"/>
              <a:t>Závazná pravidla naleznete na: </a:t>
            </a:r>
            <a:r>
              <a:rPr lang="cs-CZ" sz="1800" dirty="0"/>
              <a:t>https://</a:t>
            </a:r>
            <a:r>
              <a:rPr lang="cs-CZ" sz="1800" dirty="0" err="1"/>
              <a:t>www.szif.cz</a:t>
            </a:r>
            <a:r>
              <a:rPr lang="cs-CZ" sz="1800" dirty="0"/>
              <a:t>/</a:t>
            </a:r>
            <a:r>
              <a:rPr lang="cs-CZ" sz="1800" dirty="0" err="1"/>
              <a:t>cs</a:t>
            </a:r>
            <a:r>
              <a:rPr lang="cs-CZ" sz="1800" dirty="0"/>
              <a:t>/</a:t>
            </a:r>
            <a:r>
              <a:rPr lang="cs-CZ" sz="1800" dirty="0" err="1"/>
              <a:t>CmDocument?rid</a:t>
            </a:r>
            <a:r>
              <a:rPr lang="cs-CZ" sz="1800" dirty="0"/>
              <a:t>=%2Fapa_anon%2Fcs%2Fdokumenty_ke_stazeni%2Fprv2014%2Fopatreni%2Fleader%2F1921%2F1540996727824.pdf</a:t>
            </a:r>
          </a:p>
        </p:txBody>
      </p:sp>
      <p:sp>
        <p:nvSpPr>
          <p:cNvPr id="4" name="Zástupný symbol pro zápatí 3">
            <a:extLst>
              <a:ext uri="{FF2B5EF4-FFF2-40B4-BE49-F238E27FC236}">
                <a16:creationId xmlns:a16="http://schemas.microsoft.com/office/drawing/2014/main" id="{3A181D2A-0AF3-C44D-A372-E1D6F981AD85}"/>
              </a:ext>
            </a:extLst>
          </p:cNvPr>
          <p:cNvSpPr>
            <a:spLocks noGrp="1"/>
          </p:cNvSpPr>
          <p:nvPr>
            <p:ph type="ftr" sz="quarter" idx="11"/>
          </p:nvPr>
        </p:nvSpPr>
        <p:spPr/>
        <p:txBody>
          <a:bodyPr/>
          <a:lstStyle/>
          <a:p>
            <a:endParaRPr lang="en-US" dirty="0">
              <a:latin typeface="Myriad Pro"/>
            </a:endParaRPr>
          </a:p>
        </p:txBody>
      </p:sp>
      <p:sp>
        <p:nvSpPr>
          <p:cNvPr id="5" name="Zástupný symbol pro číslo snímku 4">
            <a:extLst>
              <a:ext uri="{FF2B5EF4-FFF2-40B4-BE49-F238E27FC236}">
                <a16:creationId xmlns:a16="http://schemas.microsoft.com/office/drawing/2014/main" id="{C14778D3-B641-CF47-9CF6-864E1AA1B70A}"/>
              </a:ext>
            </a:extLst>
          </p:cNvPr>
          <p:cNvSpPr>
            <a:spLocks noGrp="1"/>
          </p:cNvSpPr>
          <p:nvPr>
            <p:ph type="sldNum" sz="quarter" idx="12"/>
          </p:nvPr>
        </p:nvSpPr>
        <p:spPr/>
        <p:txBody>
          <a:bodyPr/>
          <a:lstStyle/>
          <a:p>
            <a:fld id="{CA6B5227-2C6F-B94D-9D8F-826F9170706D}" type="slidenum">
              <a:rPr lang="en-US" smtClean="0"/>
              <a:pPr/>
              <a:t>11</a:t>
            </a:fld>
            <a:endParaRPr lang="en-US" dirty="0"/>
          </a:p>
        </p:txBody>
      </p:sp>
      <p:graphicFrame>
        <p:nvGraphicFramePr>
          <p:cNvPr id="6" name="Zástupný symbol pro obsah 5">
            <a:extLst>
              <a:ext uri="{FF2B5EF4-FFF2-40B4-BE49-F238E27FC236}">
                <a16:creationId xmlns:a16="http://schemas.microsoft.com/office/drawing/2014/main" id="{BA218F61-0DF1-9843-8B52-16757AF9A15C}"/>
              </a:ext>
            </a:extLst>
          </p:cNvPr>
          <p:cNvGraphicFramePr>
            <a:graphicFrameLocks/>
          </p:cNvGraphicFramePr>
          <p:nvPr>
            <p:extLst>
              <p:ext uri="{D42A27DB-BD31-4B8C-83A1-F6EECF244321}">
                <p14:modId xmlns:p14="http://schemas.microsoft.com/office/powerpoint/2010/main" val="3786416761"/>
              </p:ext>
            </p:extLst>
          </p:nvPr>
        </p:nvGraphicFramePr>
        <p:xfrm>
          <a:off x="1604436" y="1845596"/>
          <a:ext cx="6150602" cy="4351336"/>
        </p:xfrm>
        <a:graphic>
          <a:graphicData uri="http://schemas.openxmlformats.org/drawingml/2006/table">
            <a:tbl>
              <a:tblPr firstRow="1" bandRow="1">
                <a:tableStyleId>{5C22544A-7EE6-4342-B048-85BDC9FD1C3A}</a:tableStyleId>
              </a:tblPr>
              <a:tblGrid>
                <a:gridCol w="3090671">
                  <a:extLst>
                    <a:ext uri="{9D8B030D-6E8A-4147-A177-3AD203B41FA5}">
                      <a16:colId xmlns:a16="http://schemas.microsoft.com/office/drawing/2014/main" val="43517392"/>
                    </a:ext>
                  </a:extLst>
                </a:gridCol>
                <a:gridCol w="3059931">
                  <a:extLst>
                    <a:ext uri="{9D8B030D-6E8A-4147-A177-3AD203B41FA5}">
                      <a16:colId xmlns:a16="http://schemas.microsoft.com/office/drawing/2014/main" val="3044029645"/>
                    </a:ext>
                  </a:extLst>
                </a:gridCol>
              </a:tblGrid>
              <a:tr h="661724">
                <a:tc>
                  <a:txBody>
                    <a:bodyPr/>
                    <a:lstStyle/>
                    <a:p>
                      <a:r>
                        <a:rPr lang="cs-CZ" dirty="0"/>
                        <a:t>Název </a:t>
                      </a:r>
                      <a:r>
                        <a:rPr lang="cs-CZ" dirty="0" err="1"/>
                        <a:t>Fiche</a:t>
                      </a:r>
                      <a:endParaRPr lang="cs-CZ" dirty="0"/>
                    </a:p>
                  </a:txBody>
                  <a:tcPr/>
                </a:tc>
                <a:tc>
                  <a:txBody>
                    <a:bodyPr/>
                    <a:lstStyle/>
                    <a:p>
                      <a:r>
                        <a:rPr lang="cs-CZ" dirty="0"/>
                        <a:t>Vazba na článek v Pravidlech</a:t>
                      </a:r>
                    </a:p>
                  </a:txBody>
                  <a:tcPr/>
                </a:tc>
                <a:extLst>
                  <a:ext uri="{0D108BD9-81ED-4DB2-BD59-A6C34878D82A}">
                    <a16:rowId xmlns:a16="http://schemas.microsoft.com/office/drawing/2014/main" val="67815735"/>
                  </a:ext>
                </a:extLst>
              </a:tr>
              <a:tr h="922403">
                <a:tc>
                  <a:txBody>
                    <a:bodyPr/>
                    <a:lstStyle/>
                    <a:p>
                      <a:pPr marL="0" indent="0">
                        <a:buFont typeface="Arial" panose="020B0604020202020204" pitchFamily="34" charset="0"/>
                        <a:buNone/>
                      </a:pPr>
                      <a:r>
                        <a:rPr lang="cs-CZ" sz="2000" dirty="0"/>
                        <a:t>F2 Zemědělský podnik</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cs-CZ" sz="1200" kern="1200" dirty="0" err="1">
                          <a:solidFill>
                            <a:schemeClr val="dk1"/>
                          </a:solidFill>
                          <a:effectLst/>
                          <a:latin typeface="+mn-lt"/>
                          <a:ea typeface="+mn-ea"/>
                          <a:cs typeface="+mn-cs"/>
                        </a:rPr>
                        <a:t>Článek</a:t>
                      </a:r>
                      <a:r>
                        <a:rPr lang="cs-CZ" sz="1200" kern="1200" dirty="0">
                          <a:solidFill>
                            <a:schemeClr val="dk1"/>
                          </a:solidFill>
                          <a:effectLst/>
                          <a:latin typeface="+mn-lt"/>
                          <a:ea typeface="+mn-ea"/>
                          <a:cs typeface="+mn-cs"/>
                        </a:rPr>
                        <a:t> 17, odstavec 1., </a:t>
                      </a:r>
                      <a:r>
                        <a:rPr lang="cs-CZ" sz="1200" kern="1200" dirty="0" err="1">
                          <a:solidFill>
                            <a:schemeClr val="dk1"/>
                          </a:solidFill>
                          <a:effectLst/>
                          <a:latin typeface="+mn-lt"/>
                          <a:ea typeface="+mn-ea"/>
                          <a:cs typeface="+mn-cs"/>
                        </a:rPr>
                        <a:t>písmeno</a:t>
                      </a:r>
                      <a:r>
                        <a:rPr lang="cs-CZ" sz="1200" kern="1200" dirty="0">
                          <a:solidFill>
                            <a:schemeClr val="dk1"/>
                          </a:solidFill>
                          <a:effectLst/>
                          <a:latin typeface="+mn-lt"/>
                          <a:ea typeface="+mn-ea"/>
                          <a:cs typeface="+mn-cs"/>
                        </a:rPr>
                        <a:t> a) – Investice do </a:t>
                      </a:r>
                      <a:r>
                        <a:rPr lang="cs-CZ" sz="1200" kern="1200" dirty="0" err="1">
                          <a:solidFill>
                            <a:schemeClr val="dk1"/>
                          </a:solidFill>
                          <a:effectLst/>
                          <a:latin typeface="+mn-lt"/>
                          <a:ea typeface="+mn-ea"/>
                          <a:cs typeface="+mn-cs"/>
                        </a:rPr>
                        <a:t>zemědělských</a:t>
                      </a:r>
                      <a:r>
                        <a:rPr lang="cs-CZ" sz="1200" kern="1200" dirty="0">
                          <a:solidFill>
                            <a:schemeClr val="dk1"/>
                          </a:solidFill>
                          <a:effectLst/>
                          <a:latin typeface="+mn-lt"/>
                          <a:ea typeface="+mn-ea"/>
                          <a:cs typeface="+mn-cs"/>
                        </a:rPr>
                        <a:t> podniků </a:t>
                      </a:r>
                      <a:endParaRPr lang="cs-CZ" sz="1200" dirty="0">
                        <a:effectLst/>
                      </a:endParaRPr>
                    </a:p>
                  </a:txBody>
                  <a:tcPr/>
                </a:tc>
                <a:extLst>
                  <a:ext uri="{0D108BD9-81ED-4DB2-BD59-A6C34878D82A}">
                    <a16:rowId xmlns:a16="http://schemas.microsoft.com/office/drawing/2014/main" val="1001151913"/>
                  </a:ext>
                </a:extLst>
              </a:tr>
              <a:tr h="922403">
                <a:tc>
                  <a:txBody>
                    <a:bodyPr/>
                    <a:lstStyle/>
                    <a:p>
                      <a:r>
                        <a:rPr lang="cs-CZ" sz="2000" dirty="0"/>
                        <a:t>F3 Pozemkové úpravy</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cs-CZ" sz="1200" kern="1200" dirty="0" err="1">
                          <a:solidFill>
                            <a:schemeClr val="dk1"/>
                          </a:solidFill>
                          <a:effectLst/>
                          <a:latin typeface="+mn-lt"/>
                          <a:ea typeface="+mn-ea"/>
                          <a:cs typeface="+mn-cs"/>
                        </a:rPr>
                        <a:t>Článek</a:t>
                      </a:r>
                      <a:r>
                        <a:rPr lang="cs-CZ" sz="1200" kern="1200" dirty="0">
                          <a:solidFill>
                            <a:schemeClr val="dk1"/>
                          </a:solidFill>
                          <a:effectLst/>
                          <a:latin typeface="+mn-lt"/>
                          <a:ea typeface="+mn-ea"/>
                          <a:cs typeface="+mn-cs"/>
                        </a:rPr>
                        <a:t> 17, odstavec 1., </a:t>
                      </a:r>
                      <a:r>
                        <a:rPr lang="cs-CZ" sz="1200" kern="1200" dirty="0" err="1">
                          <a:solidFill>
                            <a:schemeClr val="dk1"/>
                          </a:solidFill>
                          <a:effectLst/>
                          <a:latin typeface="+mn-lt"/>
                          <a:ea typeface="+mn-ea"/>
                          <a:cs typeface="+mn-cs"/>
                        </a:rPr>
                        <a:t>písmeno</a:t>
                      </a:r>
                      <a:r>
                        <a:rPr lang="cs-CZ" sz="1200" kern="1200" dirty="0">
                          <a:solidFill>
                            <a:schemeClr val="dk1"/>
                          </a:solidFill>
                          <a:effectLst/>
                          <a:latin typeface="+mn-lt"/>
                          <a:ea typeface="+mn-ea"/>
                          <a:cs typeface="+mn-cs"/>
                        </a:rPr>
                        <a:t> c) </a:t>
                      </a:r>
                      <a:r>
                        <a:rPr lang="cs-CZ" sz="1200" kern="1200" dirty="0" err="1">
                          <a:solidFill>
                            <a:schemeClr val="dk1"/>
                          </a:solidFill>
                          <a:effectLst/>
                          <a:latin typeface="+mn-lt"/>
                          <a:ea typeface="+mn-ea"/>
                          <a:cs typeface="+mn-cs"/>
                        </a:rPr>
                        <a:t>Pozemkove</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úpravy</a:t>
                      </a:r>
                      <a:r>
                        <a:rPr lang="cs-CZ" sz="1200" kern="1200" dirty="0">
                          <a:solidFill>
                            <a:schemeClr val="dk1"/>
                          </a:solidFill>
                          <a:effectLst/>
                          <a:latin typeface="+mn-lt"/>
                          <a:ea typeface="+mn-ea"/>
                          <a:cs typeface="+mn-cs"/>
                        </a:rPr>
                        <a:t> </a:t>
                      </a:r>
                      <a:endParaRPr lang="cs-CZ" sz="1200" dirty="0">
                        <a:effectLst/>
                      </a:endParaRPr>
                    </a:p>
                  </a:txBody>
                  <a:tcPr/>
                </a:tc>
                <a:extLst>
                  <a:ext uri="{0D108BD9-81ED-4DB2-BD59-A6C34878D82A}">
                    <a16:rowId xmlns:a16="http://schemas.microsoft.com/office/drawing/2014/main" val="445819565"/>
                  </a:ext>
                </a:extLst>
              </a:tr>
              <a:tr h="922403">
                <a:tc>
                  <a:txBody>
                    <a:bodyPr/>
                    <a:lstStyle/>
                    <a:p>
                      <a:r>
                        <a:rPr lang="cs-CZ" sz="2000" dirty="0"/>
                        <a:t>F14 Zemědělská infrastruktura</a:t>
                      </a:r>
                    </a:p>
                  </a:txBody>
                  <a:tcPr/>
                </a:tc>
                <a:tc>
                  <a:txBody>
                    <a:bodyPr/>
                    <a:lstStyle/>
                    <a:p>
                      <a:r>
                        <a:rPr lang="cs-CZ" sz="1200" kern="1200" dirty="0" err="1">
                          <a:solidFill>
                            <a:schemeClr val="dk1"/>
                          </a:solidFill>
                          <a:effectLst/>
                          <a:latin typeface="+mn-lt"/>
                          <a:ea typeface="+mn-ea"/>
                          <a:cs typeface="+mn-cs"/>
                        </a:rPr>
                        <a:t>Článek</a:t>
                      </a:r>
                      <a:r>
                        <a:rPr lang="cs-CZ" sz="1200" kern="1200" dirty="0">
                          <a:solidFill>
                            <a:schemeClr val="dk1"/>
                          </a:solidFill>
                          <a:effectLst/>
                          <a:latin typeface="+mn-lt"/>
                          <a:ea typeface="+mn-ea"/>
                          <a:cs typeface="+mn-cs"/>
                        </a:rPr>
                        <a:t> 17, odstavec 1., </a:t>
                      </a:r>
                      <a:r>
                        <a:rPr lang="cs-CZ" sz="1200" kern="1200" dirty="0" err="1">
                          <a:solidFill>
                            <a:schemeClr val="dk1"/>
                          </a:solidFill>
                          <a:effectLst/>
                          <a:latin typeface="+mn-lt"/>
                          <a:ea typeface="+mn-ea"/>
                          <a:cs typeface="+mn-cs"/>
                        </a:rPr>
                        <a:t>písmeno</a:t>
                      </a:r>
                      <a:r>
                        <a:rPr lang="cs-CZ" sz="1200" kern="1200" dirty="0">
                          <a:solidFill>
                            <a:schemeClr val="dk1"/>
                          </a:solidFill>
                          <a:effectLst/>
                          <a:latin typeface="+mn-lt"/>
                          <a:ea typeface="+mn-ea"/>
                          <a:cs typeface="+mn-cs"/>
                        </a:rPr>
                        <a:t> c) </a:t>
                      </a:r>
                      <a:r>
                        <a:rPr lang="cs-CZ" sz="1200" kern="1200" dirty="0" err="1">
                          <a:solidFill>
                            <a:schemeClr val="dk1"/>
                          </a:solidFill>
                          <a:effectLst/>
                          <a:latin typeface="+mn-lt"/>
                          <a:ea typeface="+mn-ea"/>
                          <a:cs typeface="+mn-cs"/>
                        </a:rPr>
                        <a:t>Zemědělska</a:t>
                      </a:r>
                      <a:r>
                        <a:rPr lang="cs-CZ" sz="1200" kern="1200" dirty="0">
                          <a:solidFill>
                            <a:schemeClr val="dk1"/>
                          </a:solidFill>
                          <a:effectLst/>
                          <a:latin typeface="+mn-lt"/>
                          <a:ea typeface="+mn-ea"/>
                          <a:cs typeface="+mn-cs"/>
                        </a:rPr>
                        <a:t>́ infrastruktura </a:t>
                      </a:r>
                      <a:endParaRPr lang="cs-CZ" sz="1200" dirty="0">
                        <a:effectLst/>
                      </a:endParaRPr>
                    </a:p>
                  </a:txBody>
                  <a:tcPr/>
                </a:tc>
                <a:extLst>
                  <a:ext uri="{0D108BD9-81ED-4DB2-BD59-A6C34878D82A}">
                    <a16:rowId xmlns:a16="http://schemas.microsoft.com/office/drawing/2014/main" val="963002552"/>
                  </a:ext>
                </a:extLst>
              </a:tr>
              <a:tr h="922403">
                <a:tc>
                  <a:txBody>
                    <a:bodyPr/>
                    <a:lstStyle/>
                    <a:p>
                      <a:r>
                        <a:rPr lang="cs-CZ" sz="2000" dirty="0"/>
                        <a:t>F15 Lesnická infrastruktura</a:t>
                      </a:r>
                    </a:p>
                  </a:txBody>
                  <a:tcPr/>
                </a:tc>
                <a:tc>
                  <a:txBody>
                    <a:bodyPr/>
                    <a:lstStyle/>
                    <a:p>
                      <a:r>
                        <a:rPr lang="cs-CZ" sz="1200" kern="1200" dirty="0" err="1">
                          <a:solidFill>
                            <a:schemeClr val="dk1"/>
                          </a:solidFill>
                          <a:effectLst/>
                          <a:latin typeface="+mn-lt"/>
                          <a:ea typeface="+mn-ea"/>
                          <a:cs typeface="+mn-cs"/>
                        </a:rPr>
                        <a:t>Článek</a:t>
                      </a:r>
                      <a:r>
                        <a:rPr lang="cs-CZ" sz="1200" kern="1200" dirty="0">
                          <a:solidFill>
                            <a:schemeClr val="dk1"/>
                          </a:solidFill>
                          <a:effectLst/>
                          <a:latin typeface="+mn-lt"/>
                          <a:ea typeface="+mn-ea"/>
                          <a:cs typeface="+mn-cs"/>
                        </a:rPr>
                        <a:t> 17, odstavec 1., </a:t>
                      </a:r>
                      <a:r>
                        <a:rPr lang="cs-CZ" sz="1200" kern="1200" dirty="0" err="1">
                          <a:solidFill>
                            <a:schemeClr val="dk1"/>
                          </a:solidFill>
                          <a:effectLst/>
                          <a:latin typeface="+mn-lt"/>
                          <a:ea typeface="+mn-ea"/>
                          <a:cs typeface="+mn-cs"/>
                        </a:rPr>
                        <a:t>písmeno</a:t>
                      </a:r>
                      <a:r>
                        <a:rPr lang="cs-CZ" sz="1200" kern="1200" dirty="0">
                          <a:solidFill>
                            <a:schemeClr val="dk1"/>
                          </a:solidFill>
                          <a:effectLst/>
                          <a:latin typeface="+mn-lt"/>
                          <a:ea typeface="+mn-ea"/>
                          <a:cs typeface="+mn-cs"/>
                        </a:rPr>
                        <a:t> c) </a:t>
                      </a:r>
                      <a:r>
                        <a:rPr lang="cs-CZ" sz="1200" kern="1200" dirty="0" err="1">
                          <a:solidFill>
                            <a:schemeClr val="dk1"/>
                          </a:solidFill>
                          <a:effectLst/>
                          <a:latin typeface="+mn-lt"/>
                          <a:ea typeface="+mn-ea"/>
                          <a:cs typeface="+mn-cs"/>
                        </a:rPr>
                        <a:t>Lesnicka</a:t>
                      </a:r>
                      <a:r>
                        <a:rPr lang="cs-CZ" sz="1200" kern="1200" dirty="0">
                          <a:solidFill>
                            <a:schemeClr val="dk1"/>
                          </a:solidFill>
                          <a:effectLst/>
                          <a:latin typeface="+mn-lt"/>
                          <a:ea typeface="+mn-ea"/>
                          <a:cs typeface="+mn-cs"/>
                        </a:rPr>
                        <a:t>́ infrastruktura </a:t>
                      </a:r>
                      <a:endParaRPr lang="cs-CZ" sz="1200" dirty="0">
                        <a:effectLst/>
                      </a:endParaRPr>
                    </a:p>
                  </a:txBody>
                  <a:tcPr/>
                </a:tc>
                <a:extLst>
                  <a:ext uri="{0D108BD9-81ED-4DB2-BD59-A6C34878D82A}">
                    <a16:rowId xmlns:a16="http://schemas.microsoft.com/office/drawing/2014/main" val="2210207010"/>
                  </a:ext>
                </a:extLst>
              </a:tr>
            </a:tbl>
          </a:graphicData>
        </a:graphic>
      </p:graphicFrame>
      <p:pic>
        <p:nvPicPr>
          <p:cNvPr id="7" name="Obrázek 6">
            <a:extLst>
              <a:ext uri="{FF2B5EF4-FFF2-40B4-BE49-F238E27FC236}">
                <a16:creationId xmlns:a16="http://schemas.microsoft.com/office/drawing/2014/main" id="{11D14BB3-4FC3-A941-9780-47326282FA59}"/>
              </a:ext>
            </a:extLst>
          </p:cNvPr>
          <p:cNvPicPr>
            <a:picLocks noChangeAspect="1"/>
          </p:cNvPicPr>
          <p:nvPr/>
        </p:nvPicPr>
        <p:blipFill>
          <a:blip r:embed="rId2"/>
          <a:stretch>
            <a:fillRect/>
          </a:stretch>
        </p:blipFill>
        <p:spPr>
          <a:xfrm>
            <a:off x="0" y="6127436"/>
            <a:ext cx="4419605" cy="728170"/>
          </a:xfrm>
          <a:prstGeom prst="rect">
            <a:avLst/>
          </a:prstGeom>
        </p:spPr>
      </p:pic>
      <p:pic>
        <p:nvPicPr>
          <p:cNvPr id="8" name="Obrázek 7">
            <a:extLst>
              <a:ext uri="{FF2B5EF4-FFF2-40B4-BE49-F238E27FC236}">
                <a16:creationId xmlns:a16="http://schemas.microsoft.com/office/drawing/2014/main" id="{568B27FE-D03F-DC47-9232-E18DFF11A143}"/>
              </a:ext>
            </a:extLst>
          </p:cNvPr>
          <p:cNvPicPr>
            <a:picLocks noChangeAspect="1"/>
          </p:cNvPicPr>
          <p:nvPr/>
        </p:nvPicPr>
        <p:blipFill>
          <a:blip r:embed="rId3"/>
          <a:stretch>
            <a:fillRect/>
          </a:stretch>
        </p:blipFill>
        <p:spPr>
          <a:xfrm>
            <a:off x="4438437" y="6100449"/>
            <a:ext cx="719082" cy="719082"/>
          </a:xfrm>
          <a:prstGeom prst="rect">
            <a:avLst/>
          </a:prstGeom>
        </p:spPr>
      </p:pic>
    </p:spTree>
    <p:extLst>
      <p:ext uri="{BB962C8B-B14F-4D97-AF65-F5344CB8AC3E}">
        <p14:creationId xmlns:p14="http://schemas.microsoft.com/office/powerpoint/2010/main" val="81913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F05055E7-A94E-1149-9E0C-328C702BA8DD}"/>
              </a:ext>
            </a:extLst>
          </p:cNvPr>
          <p:cNvSpPr>
            <a:spLocks noGrp="1"/>
          </p:cNvSpPr>
          <p:nvPr>
            <p:ph type="ctrTitle"/>
          </p:nvPr>
        </p:nvSpPr>
        <p:spPr>
          <a:xfrm>
            <a:off x="914400" y="0"/>
            <a:ext cx="7772400" cy="906449"/>
          </a:xfrm>
        </p:spPr>
        <p:txBody>
          <a:bodyPr/>
          <a:lstStyle/>
          <a:p>
            <a:r>
              <a:rPr lang="cs-CZ" sz="2800" dirty="0">
                <a:solidFill>
                  <a:srgbClr val="0070C0"/>
                </a:solidFill>
                <a:latin typeface="+mn-lt"/>
              </a:rPr>
              <a:t>Způsob hodnocení projektů</a:t>
            </a:r>
          </a:p>
        </p:txBody>
      </p:sp>
      <p:sp>
        <p:nvSpPr>
          <p:cNvPr id="3" name="Podnadpis 2">
            <a:extLst>
              <a:ext uri="{FF2B5EF4-FFF2-40B4-BE49-F238E27FC236}">
                <a16:creationId xmlns:a16="http://schemas.microsoft.com/office/drawing/2014/main" id="{4F847445-E9E5-5343-8269-9650AF65A9C5}"/>
              </a:ext>
            </a:extLst>
          </p:cNvPr>
          <p:cNvSpPr>
            <a:spLocks noGrp="1"/>
          </p:cNvSpPr>
          <p:nvPr>
            <p:ph type="subTitle" idx="1"/>
          </p:nvPr>
        </p:nvSpPr>
        <p:spPr>
          <a:xfrm>
            <a:off x="378373" y="730564"/>
            <a:ext cx="8308427" cy="5369885"/>
          </a:xfrm>
        </p:spPr>
        <p:txBody>
          <a:bodyPr>
            <a:normAutofit/>
          </a:bodyPr>
          <a:lstStyle/>
          <a:p>
            <a:pPr algn="l"/>
            <a:endParaRPr lang="cs-CZ" dirty="0">
              <a:solidFill>
                <a:schemeClr val="tx1"/>
              </a:solidFill>
            </a:endParaRPr>
          </a:p>
          <a:p>
            <a:pPr algn="l"/>
            <a:r>
              <a:rPr lang="cs-CZ" dirty="0">
                <a:solidFill>
                  <a:schemeClr val="tx1"/>
                </a:solidFill>
              </a:rPr>
              <a:t>MAS </a:t>
            </a:r>
            <a:r>
              <a:rPr lang="cs-CZ" dirty="0" err="1">
                <a:solidFill>
                  <a:schemeClr val="tx1"/>
                </a:solidFill>
              </a:rPr>
              <a:t>provádí</a:t>
            </a:r>
            <a:r>
              <a:rPr lang="cs-CZ" dirty="0">
                <a:solidFill>
                  <a:schemeClr val="tx1"/>
                </a:solidFill>
              </a:rPr>
              <a:t>: </a:t>
            </a:r>
          </a:p>
          <a:p>
            <a:pPr marL="457200" indent="-457200" algn="l">
              <a:buFont typeface="Arial" panose="020B0604020202020204" pitchFamily="34" charset="0"/>
              <a:buChar char="•"/>
            </a:pPr>
            <a:r>
              <a:rPr lang="cs-CZ" dirty="0">
                <a:solidFill>
                  <a:schemeClr val="tx1"/>
                </a:solidFill>
              </a:rPr>
              <a:t>kontrolu </a:t>
            </a:r>
            <a:r>
              <a:rPr lang="cs-CZ" dirty="0" err="1">
                <a:solidFill>
                  <a:schemeClr val="tx1"/>
                </a:solidFill>
              </a:rPr>
              <a:t>přijatelnosti</a:t>
            </a:r>
            <a:r>
              <a:rPr lang="cs-CZ" dirty="0">
                <a:solidFill>
                  <a:schemeClr val="tx1"/>
                </a:solidFill>
              </a:rPr>
              <a:t> a </a:t>
            </a:r>
            <a:r>
              <a:rPr lang="cs-CZ" dirty="0" err="1">
                <a:solidFill>
                  <a:schemeClr val="tx1"/>
                </a:solidFill>
              </a:rPr>
              <a:t>formálních</a:t>
            </a:r>
            <a:r>
              <a:rPr lang="cs-CZ" dirty="0">
                <a:solidFill>
                  <a:schemeClr val="tx1"/>
                </a:solidFill>
              </a:rPr>
              <a:t> </a:t>
            </a:r>
            <a:r>
              <a:rPr lang="cs-CZ" dirty="0" err="1">
                <a:solidFill>
                  <a:schemeClr val="tx1"/>
                </a:solidFill>
              </a:rPr>
              <a:t>náležitosti</a:t>
            </a:r>
            <a:r>
              <a:rPr lang="cs-CZ" dirty="0">
                <a:solidFill>
                  <a:schemeClr val="tx1"/>
                </a:solidFill>
              </a:rPr>
              <a:t>́ </a:t>
            </a:r>
          </a:p>
          <a:p>
            <a:pPr marL="457200" indent="-457200" algn="l">
              <a:buFont typeface="Arial" panose="020B0604020202020204" pitchFamily="34" charset="0"/>
              <a:buChar char="•"/>
            </a:pPr>
            <a:r>
              <a:rPr lang="cs-CZ" dirty="0" err="1">
                <a:solidFill>
                  <a:schemeClr val="tx1"/>
                </a:solidFill>
              </a:rPr>
              <a:t>věcne</a:t>
            </a:r>
            <a:r>
              <a:rPr lang="cs-CZ" dirty="0">
                <a:solidFill>
                  <a:schemeClr val="tx1"/>
                </a:solidFill>
              </a:rPr>
              <a:t>́ hodnocení </a:t>
            </a:r>
            <a:r>
              <a:rPr lang="cs-CZ" dirty="0" err="1">
                <a:solidFill>
                  <a:schemeClr val="tx1"/>
                </a:solidFill>
              </a:rPr>
              <a:t>předložených</a:t>
            </a:r>
            <a:r>
              <a:rPr lang="cs-CZ" dirty="0">
                <a:solidFill>
                  <a:schemeClr val="tx1"/>
                </a:solidFill>
              </a:rPr>
              <a:t> </a:t>
            </a:r>
            <a:r>
              <a:rPr lang="cs-CZ" dirty="0" err="1">
                <a:solidFill>
                  <a:schemeClr val="tx1"/>
                </a:solidFill>
              </a:rPr>
              <a:t>žádostí</a:t>
            </a:r>
            <a:r>
              <a:rPr lang="cs-CZ" dirty="0">
                <a:solidFill>
                  <a:schemeClr val="tx1"/>
                </a:solidFill>
              </a:rPr>
              <a:t> o podporu</a:t>
            </a:r>
          </a:p>
          <a:p>
            <a:pPr algn="l"/>
            <a:r>
              <a:rPr lang="cs-CZ" dirty="0">
                <a:solidFill>
                  <a:schemeClr val="tx1"/>
                </a:solidFill>
              </a:rPr>
              <a:t>Do procesu hodnocení vstupují </a:t>
            </a:r>
            <a:r>
              <a:rPr lang="cs-CZ" dirty="0" err="1">
                <a:solidFill>
                  <a:schemeClr val="tx1"/>
                </a:solidFill>
              </a:rPr>
              <a:t>všechny</a:t>
            </a:r>
            <a:r>
              <a:rPr lang="cs-CZ" dirty="0">
                <a:solidFill>
                  <a:schemeClr val="tx1"/>
                </a:solidFill>
              </a:rPr>
              <a:t> </a:t>
            </a:r>
            <a:r>
              <a:rPr lang="cs-CZ" dirty="0" err="1">
                <a:solidFill>
                  <a:schemeClr val="tx1"/>
                </a:solidFill>
              </a:rPr>
              <a:t>žádosti</a:t>
            </a:r>
            <a:r>
              <a:rPr lang="cs-CZ" dirty="0">
                <a:solidFill>
                  <a:schemeClr val="tx1"/>
                </a:solidFill>
              </a:rPr>
              <a:t> o podporu, </a:t>
            </a:r>
            <a:r>
              <a:rPr lang="cs-CZ" dirty="0" err="1">
                <a:solidFill>
                  <a:schemeClr val="tx1"/>
                </a:solidFill>
              </a:rPr>
              <a:t>ktere</a:t>
            </a:r>
            <a:r>
              <a:rPr lang="cs-CZ" dirty="0">
                <a:solidFill>
                  <a:schemeClr val="tx1"/>
                </a:solidFill>
              </a:rPr>
              <a:t>́ byly </a:t>
            </a:r>
            <a:r>
              <a:rPr lang="cs-CZ" dirty="0" err="1">
                <a:solidFill>
                  <a:schemeClr val="tx1"/>
                </a:solidFill>
              </a:rPr>
              <a:t>podány</a:t>
            </a:r>
            <a:r>
              <a:rPr lang="cs-CZ" dirty="0">
                <a:solidFill>
                  <a:schemeClr val="tx1"/>
                </a:solidFill>
              </a:rPr>
              <a:t> </a:t>
            </a:r>
            <a:r>
              <a:rPr lang="cs-CZ" dirty="0" err="1">
                <a:solidFill>
                  <a:schemeClr val="tx1"/>
                </a:solidFill>
              </a:rPr>
              <a:t>prostřednictvím</a:t>
            </a:r>
            <a:r>
              <a:rPr lang="cs-CZ" dirty="0">
                <a:solidFill>
                  <a:schemeClr val="tx1"/>
                </a:solidFill>
              </a:rPr>
              <a:t> portálu farmáře. </a:t>
            </a:r>
            <a:r>
              <a:rPr lang="cs-CZ" dirty="0" err="1">
                <a:solidFill>
                  <a:schemeClr val="tx1"/>
                </a:solidFill>
              </a:rPr>
              <a:t>Podrobny</a:t>
            </a:r>
            <a:r>
              <a:rPr lang="cs-CZ" dirty="0">
                <a:solidFill>
                  <a:schemeClr val="tx1"/>
                </a:solidFill>
              </a:rPr>
              <a:t>́ popis </a:t>
            </a:r>
            <a:r>
              <a:rPr lang="cs-CZ" dirty="0" err="1">
                <a:solidFill>
                  <a:schemeClr val="tx1"/>
                </a:solidFill>
              </a:rPr>
              <a:t>způsobu</a:t>
            </a:r>
            <a:r>
              <a:rPr lang="cs-CZ" dirty="0">
                <a:solidFill>
                  <a:schemeClr val="tx1"/>
                </a:solidFill>
              </a:rPr>
              <a:t> hodnocení projektů je uveden v </a:t>
            </a:r>
            <a:r>
              <a:rPr lang="cs-CZ" dirty="0"/>
              <a:t>Interních postupech pro PRV</a:t>
            </a:r>
            <a:r>
              <a:rPr lang="cs-CZ" dirty="0">
                <a:solidFill>
                  <a:schemeClr val="tx1"/>
                </a:solidFill>
              </a:rPr>
              <a:t>. </a:t>
            </a:r>
          </a:p>
          <a:p>
            <a:pPr algn="l"/>
            <a:endParaRPr lang="cs-CZ" dirty="0">
              <a:solidFill>
                <a:schemeClr val="tx1"/>
              </a:solidFill>
            </a:endParaRPr>
          </a:p>
          <a:p>
            <a:pPr algn="l"/>
            <a:r>
              <a:rPr lang="cs-CZ" b="1" dirty="0">
                <a:solidFill>
                  <a:schemeClr val="tx1"/>
                </a:solidFill>
              </a:rPr>
              <a:t>Seznam příloh výzvy: </a:t>
            </a:r>
          </a:p>
          <a:p>
            <a:pPr algn="l"/>
            <a:r>
              <a:rPr lang="cs-CZ" dirty="0">
                <a:solidFill>
                  <a:schemeClr val="tx1"/>
                </a:solidFill>
              </a:rPr>
              <a:t>Přílohy stanovené MAS</a:t>
            </a:r>
          </a:p>
          <a:p>
            <a:pPr algn="l"/>
            <a:r>
              <a:rPr lang="cs-CZ" dirty="0">
                <a:solidFill>
                  <a:schemeClr val="tx1"/>
                </a:solidFill>
              </a:rPr>
              <a:t>Harmonogram výzvy</a:t>
            </a:r>
          </a:p>
          <a:p>
            <a:pPr algn="l"/>
            <a:r>
              <a:rPr lang="cs-CZ" dirty="0">
                <a:solidFill>
                  <a:schemeClr val="tx1"/>
                </a:solidFill>
              </a:rPr>
              <a:t>Aktuální znění vyhlášených </a:t>
            </a:r>
            <a:r>
              <a:rPr lang="cs-CZ" dirty="0" err="1">
                <a:solidFill>
                  <a:schemeClr val="tx1"/>
                </a:solidFill>
              </a:rPr>
              <a:t>Fichí</a:t>
            </a:r>
            <a:endParaRPr lang="cs-CZ" dirty="0">
              <a:solidFill>
                <a:schemeClr val="tx1"/>
              </a:solidFill>
            </a:endParaRPr>
          </a:p>
          <a:p>
            <a:pPr algn="l"/>
            <a:r>
              <a:rPr lang="cs-CZ" dirty="0">
                <a:solidFill>
                  <a:schemeClr val="tx1"/>
                </a:solidFill>
              </a:rPr>
              <a:t>Interní postupy MAS pro PRV</a:t>
            </a:r>
          </a:p>
          <a:p>
            <a:pPr algn="l"/>
            <a:r>
              <a:rPr lang="cs-CZ" dirty="0">
                <a:solidFill>
                  <a:schemeClr val="tx1"/>
                </a:solidFill>
              </a:rPr>
              <a:t>Etický kodex</a:t>
            </a:r>
          </a:p>
          <a:p>
            <a:pPr algn="l"/>
            <a:r>
              <a:rPr lang="cs-CZ" dirty="0">
                <a:solidFill>
                  <a:schemeClr val="tx1"/>
                </a:solidFill>
              </a:rPr>
              <a:t>Jednací řád </a:t>
            </a:r>
            <a:r>
              <a:rPr lang="cs-CZ" dirty="0" err="1">
                <a:solidFill>
                  <a:schemeClr val="tx1"/>
                </a:solidFill>
              </a:rPr>
              <a:t>Výběrové</a:t>
            </a:r>
            <a:r>
              <a:rPr lang="cs-CZ" dirty="0">
                <a:solidFill>
                  <a:schemeClr val="tx1"/>
                </a:solidFill>
              </a:rPr>
              <a:t> komise MAS</a:t>
            </a:r>
          </a:p>
          <a:p>
            <a:endParaRPr lang="cs-CZ" dirty="0"/>
          </a:p>
        </p:txBody>
      </p:sp>
      <p:sp>
        <p:nvSpPr>
          <p:cNvPr id="4" name="Zástupný symbol pro číslo snímku 3">
            <a:extLst>
              <a:ext uri="{FF2B5EF4-FFF2-40B4-BE49-F238E27FC236}">
                <a16:creationId xmlns:a16="http://schemas.microsoft.com/office/drawing/2014/main" id="{01BB88A5-A47D-7841-BDB3-DA4BEAAEEBF1}"/>
              </a:ext>
            </a:extLst>
          </p:cNvPr>
          <p:cNvSpPr>
            <a:spLocks noGrp="1"/>
          </p:cNvSpPr>
          <p:nvPr>
            <p:ph type="sldNum" sz="quarter" idx="12"/>
          </p:nvPr>
        </p:nvSpPr>
        <p:spPr/>
        <p:txBody>
          <a:bodyPr/>
          <a:lstStyle/>
          <a:p>
            <a:fld id="{CA6B5227-2C6F-B94D-9D8F-826F9170706D}" type="slidenum">
              <a:rPr lang="en-US" smtClean="0"/>
              <a:t>12</a:t>
            </a:fld>
            <a:endParaRPr lang="en-US" dirty="0"/>
          </a:p>
        </p:txBody>
      </p:sp>
      <p:pic>
        <p:nvPicPr>
          <p:cNvPr id="6" name="Obrázek 5">
            <a:extLst>
              <a:ext uri="{FF2B5EF4-FFF2-40B4-BE49-F238E27FC236}">
                <a16:creationId xmlns:a16="http://schemas.microsoft.com/office/drawing/2014/main" id="{D65602BF-E2C0-2E4B-A430-FE9B94E97B9B}"/>
              </a:ext>
            </a:extLst>
          </p:cNvPr>
          <p:cNvPicPr>
            <a:picLocks noChangeAspect="1"/>
          </p:cNvPicPr>
          <p:nvPr/>
        </p:nvPicPr>
        <p:blipFill>
          <a:blip r:embed="rId2"/>
          <a:stretch>
            <a:fillRect/>
          </a:stretch>
        </p:blipFill>
        <p:spPr>
          <a:xfrm>
            <a:off x="0" y="6127436"/>
            <a:ext cx="4419605" cy="728170"/>
          </a:xfrm>
          <a:prstGeom prst="rect">
            <a:avLst/>
          </a:prstGeom>
        </p:spPr>
      </p:pic>
      <p:pic>
        <p:nvPicPr>
          <p:cNvPr id="7" name="Obrázek 6">
            <a:extLst>
              <a:ext uri="{FF2B5EF4-FFF2-40B4-BE49-F238E27FC236}">
                <a16:creationId xmlns:a16="http://schemas.microsoft.com/office/drawing/2014/main" id="{1DC56133-257D-5349-B0E4-2CF73E426891}"/>
              </a:ext>
            </a:extLst>
          </p:cNvPr>
          <p:cNvPicPr>
            <a:picLocks noChangeAspect="1"/>
          </p:cNvPicPr>
          <p:nvPr/>
        </p:nvPicPr>
        <p:blipFill>
          <a:blip r:embed="rId3"/>
          <a:stretch>
            <a:fillRect/>
          </a:stretch>
        </p:blipFill>
        <p:spPr>
          <a:xfrm>
            <a:off x="4438437" y="6100449"/>
            <a:ext cx="719082" cy="719082"/>
          </a:xfrm>
          <a:prstGeom prst="rect">
            <a:avLst/>
          </a:prstGeom>
        </p:spPr>
      </p:pic>
    </p:spTree>
    <p:extLst>
      <p:ext uri="{BB962C8B-B14F-4D97-AF65-F5344CB8AC3E}">
        <p14:creationId xmlns:p14="http://schemas.microsoft.com/office/powerpoint/2010/main" val="387601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286247" y="731521"/>
            <a:ext cx="8400553" cy="5394644"/>
          </a:xfrm>
        </p:spPr>
        <p:txBody>
          <a:bodyPr>
            <a:normAutofit/>
          </a:bodyPr>
          <a:lstStyle/>
          <a:p>
            <a:pPr marL="0" indent="0" algn="ctr">
              <a:buNone/>
            </a:pPr>
            <a:endParaRPr lang="cs-CZ" sz="2800" dirty="0"/>
          </a:p>
          <a:p>
            <a:pPr marL="0" indent="0" algn="ctr">
              <a:buNone/>
            </a:pPr>
            <a:endParaRPr lang="cs-CZ" sz="2800" dirty="0"/>
          </a:p>
          <a:p>
            <a:pPr marL="0" indent="0" algn="ctr">
              <a:buNone/>
            </a:pPr>
            <a:r>
              <a:rPr lang="cs-CZ" sz="2800" dirty="0"/>
              <a:t>Děkujeme Vám za pozornost. </a:t>
            </a:r>
          </a:p>
          <a:p>
            <a:pPr marL="0" indent="0" algn="ctr">
              <a:buNone/>
            </a:pPr>
            <a:endParaRPr lang="cs-CZ" sz="2800" dirty="0"/>
          </a:p>
          <a:p>
            <a:pPr marL="0" indent="0" algn="ctr">
              <a:buNone/>
            </a:pPr>
            <a:r>
              <a:rPr lang="cs-CZ" sz="2800" dirty="0"/>
              <a:t>V </a:t>
            </a:r>
            <a:r>
              <a:rPr lang="cs-CZ" sz="2800" dirty="0" err="1"/>
              <a:t>případě</a:t>
            </a:r>
            <a:r>
              <a:rPr lang="cs-CZ" sz="2800" dirty="0"/>
              <a:t> dotazů </a:t>
            </a:r>
            <a:r>
              <a:rPr lang="cs-CZ" sz="2800" dirty="0" err="1"/>
              <a:t>nás</a:t>
            </a:r>
            <a:r>
              <a:rPr lang="cs-CZ" sz="2800" dirty="0"/>
              <a:t> kontaktujte:</a:t>
            </a:r>
          </a:p>
          <a:p>
            <a:pPr marL="0" indent="0" algn="ctr">
              <a:buNone/>
            </a:pPr>
            <a:r>
              <a:rPr lang="cs-CZ" sz="2800" dirty="0"/>
              <a:t>Andrea Medunová</a:t>
            </a:r>
            <a:br>
              <a:rPr lang="cs-CZ" sz="2800" dirty="0"/>
            </a:br>
            <a:r>
              <a:rPr lang="cs-CZ" sz="2800" dirty="0">
                <a:hlinkClick r:id="rId2"/>
              </a:rPr>
              <a:t>medunova@mas-rakovnicko.cz</a:t>
            </a:r>
            <a:br>
              <a:rPr lang="cs-CZ" sz="2800" dirty="0"/>
            </a:br>
            <a:r>
              <a:rPr lang="cs-CZ" sz="2800" dirty="0"/>
              <a:t>Simona Dvořáková</a:t>
            </a:r>
          </a:p>
          <a:p>
            <a:pPr marL="0" indent="0" algn="ctr">
              <a:buNone/>
            </a:pPr>
            <a:r>
              <a:rPr lang="cs-CZ" sz="2800" dirty="0">
                <a:hlinkClick r:id="rId3"/>
              </a:rPr>
              <a:t>dvorakova@mas-rakovnicko</a:t>
            </a:r>
            <a:r>
              <a:rPr lang="cs-CZ" sz="2800">
                <a:hlinkClick r:id="rId3"/>
              </a:rPr>
              <a:t>.cz</a:t>
            </a:r>
            <a:r>
              <a:rPr lang="cs-CZ" sz="2800" dirty="0"/>
              <a:t>  </a:t>
            </a:r>
          </a:p>
          <a:p>
            <a:pPr marL="0" indent="0" algn="ctr">
              <a:buNone/>
            </a:pPr>
            <a:endParaRPr lang="cs-CZ" sz="28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13</a:t>
            </a:fld>
            <a:endParaRPr lang="en-US" dirty="0"/>
          </a:p>
        </p:txBody>
      </p:sp>
      <p:pic>
        <p:nvPicPr>
          <p:cNvPr id="7" name="Obrázek 6">
            <a:extLst>
              <a:ext uri="{FF2B5EF4-FFF2-40B4-BE49-F238E27FC236}">
                <a16:creationId xmlns:a16="http://schemas.microsoft.com/office/drawing/2014/main" id="{3A053743-22D5-294A-BA15-68CC6340DEDF}"/>
              </a:ext>
            </a:extLst>
          </p:cNvPr>
          <p:cNvPicPr>
            <a:picLocks noChangeAspect="1"/>
          </p:cNvPicPr>
          <p:nvPr/>
        </p:nvPicPr>
        <p:blipFill>
          <a:blip r:embed="rId4">
            <a:alphaModFix amt="54000"/>
          </a:blip>
          <a:stretch>
            <a:fillRect/>
          </a:stretch>
        </p:blipFill>
        <p:spPr>
          <a:xfrm>
            <a:off x="71617" y="6126165"/>
            <a:ext cx="3721100" cy="622300"/>
          </a:xfrm>
          <a:prstGeom prst="rect">
            <a:avLst/>
          </a:prstGeom>
        </p:spPr>
      </p:pic>
      <p:pic>
        <p:nvPicPr>
          <p:cNvPr id="9" name="Obrázek 8">
            <a:extLst>
              <a:ext uri="{FF2B5EF4-FFF2-40B4-BE49-F238E27FC236}">
                <a16:creationId xmlns:a16="http://schemas.microsoft.com/office/drawing/2014/main" id="{7A6F31BD-B51E-C248-921A-17317AD58AA1}"/>
              </a:ext>
            </a:extLst>
          </p:cNvPr>
          <p:cNvPicPr>
            <a:picLocks noChangeAspect="1"/>
          </p:cNvPicPr>
          <p:nvPr/>
        </p:nvPicPr>
        <p:blipFill>
          <a:blip r:embed="rId5">
            <a:alphaModFix amt="43000"/>
          </a:blip>
          <a:stretch>
            <a:fillRect/>
          </a:stretch>
        </p:blipFill>
        <p:spPr>
          <a:xfrm>
            <a:off x="3792717" y="6183315"/>
            <a:ext cx="520700" cy="508000"/>
          </a:xfrm>
          <a:prstGeom prst="rect">
            <a:avLst/>
          </a:prstGeom>
        </p:spPr>
      </p:pic>
      <p:pic>
        <p:nvPicPr>
          <p:cNvPr id="8" name="Obrázek 7">
            <a:extLst>
              <a:ext uri="{FF2B5EF4-FFF2-40B4-BE49-F238E27FC236}">
                <a16:creationId xmlns:a16="http://schemas.microsoft.com/office/drawing/2014/main" id="{816F13DF-BBC8-F845-BB4C-99B41C89F248}"/>
              </a:ext>
            </a:extLst>
          </p:cNvPr>
          <p:cNvPicPr>
            <a:picLocks noChangeAspect="1"/>
          </p:cNvPicPr>
          <p:nvPr/>
        </p:nvPicPr>
        <p:blipFill>
          <a:blip r:embed="rId6"/>
          <a:stretch>
            <a:fillRect/>
          </a:stretch>
        </p:blipFill>
        <p:spPr>
          <a:xfrm>
            <a:off x="1" y="6040846"/>
            <a:ext cx="5022376" cy="827482"/>
          </a:xfrm>
          <a:prstGeom prst="rect">
            <a:avLst/>
          </a:prstGeom>
        </p:spPr>
      </p:pic>
      <p:pic>
        <p:nvPicPr>
          <p:cNvPr id="10" name="Obrázek 9">
            <a:extLst>
              <a:ext uri="{FF2B5EF4-FFF2-40B4-BE49-F238E27FC236}">
                <a16:creationId xmlns:a16="http://schemas.microsoft.com/office/drawing/2014/main" id="{2314D6E5-3DE3-CA42-9352-FE614DD963F8}"/>
              </a:ext>
            </a:extLst>
          </p:cNvPr>
          <p:cNvPicPr>
            <a:picLocks noChangeAspect="1"/>
          </p:cNvPicPr>
          <p:nvPr/>
        </p:nvPicPr>
        <p:blipFill>
          <a:blip r:embed="rId7"/>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126588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989"/>
            <a:ext cx="9223513" cy="6808381"/>
          </a:xfrm>
          <a:prstGeom prst="rect">
            <a:avLst/>
          </a:prstGeom>
        </p:spPr>
      </p:pic>
      <p:sp>
        <p:nvSpPr>
          <p:cNvPr id="2" name="Nadpis 1"/>
          <p:cNvSpPr>
            <a:spLocks noGrp="1"/>
          </p:cNvSpPr>
          <p:nvPr>
            <p:ph type="title"/>
          </p:nvPr>
        </p:nvSpPr>
        <p:spPr>
          <a:xfrm>
            <a:off x="352993" y="-94206"/>
            <a:ext cx="8229600" cy="900802"/>
          </a:xfrm>
        </p:spPr>
        <p:txBody>
          <a:bodyPr anchor="ctr">
            <a:noAutofit/>
          </a:bodyPr>
          <a:lstStyle/>
          <a:p>
            <a:pPr>
              <a:spcBef>
                <a:spcPct val="20000"/>
              </a:spcBef>
            </a:pPr>
            <a:br>
              <a:rPr lang="cs-CZ" sz="2800" cap="none" dirty="0">
                <a:solidFill>
                  <a:srgbClr val="00B050"/>
                </a:solidFill>
                <a:effectLst>
                  <a:outerShdw blurRad="38100" dist="38100" dir="2700000" algn="tl">
                    <a:srgbClr val="000000">
                      <a:alpha val="43137"/>
                    </a:srgbClr>
                  </a:outerShdw>
                </a:effectLst>
                <a:latin typeface="+mn-lt"/>
                <a:ea typeface="+mn-ea"/>
                <a:cs typeface="Calibri" pitchFamily="34" charset="0"/>
              </a:rPr>
            </a:br>
            <a:r>
              <a:rPr lang="cs-CZ" sz="2800" cap="none" dirty="0">
                <a:solidFill>
                  <a:srgbClr val="0070C0"/>
                </a:solidFill>
                <a:effectLst>
                  <a:outerShdw blurRad="38100" dist="38100" dir="2700000" algn="tl">
                    <a:srgbClr val="000000">
                      <a:alpha val="43137"/>
                    </a:srgbClr>
                  </a:outerShdw>
                </a:effectLst>
                <a:latin typeface="+mn-lt"/>
                <a:ea typeface="+mn-ea"/>
                <a:cs typeface="Calibri" pitchFamily="34" charset="0"/>
              </a:rPr>
              <a:t>Územní vymezení na období </a:t>
            </a:r>
            <a:r>
              <a:rPr lang="sk-SK" sz="2800" cap="none" dirty="0">
                <a:solidFill>
                  <a:srgbClr val="0070C0"/>
                </a:solidFill>
                <a:effectLst>
                  <a:outerShdw blurRad="38100" dist="38100" dir="2700000" algn="tl">
                    <a:srgbClr val="000000">
                      <a:alpha val="43137"/>
                    </a:srgbClr>
                  </a:outerShdw>
                </a:effectLst>
                <a:latin typeface="+mn-lt"/>
                <a:ea typeface="+mn-ea"/>
                <a:cs typeface="Calibri" pitchFamily="34" charset="0"/>
              </a:rPr>
              <a:t>2014 - 2020</a:t>
            </a:r>
            <a:endParaRPr lang="cs-CZ" sz="2800" cap="none" dirty="0">
              <a:solidFill>
                <a:srgbClr val="0070C0"/>
              </a:solidFill>
              <a:effectLst>
                <a:outerShdw blurRad="38100" dist="38100" dir="2700000" algn="tl">
                  <a:srgbClr val="000000">
                    <a:alpha val="43137"/>
                  </a:srgbClr>
                </a:outerShdw>
              </a:effectLst>
              <a:latin typeface="+mn-lt"/>
              <a:ea typeface="+mn-ea"/>
              <a:cs typeface="Calibri" pitchFamily="34" charset="0"/>
            </a:endParaRPr>
          </a:p>
        </p:txBody>
      </p:sp>
      <p:sp>
        <p:nvSpPr>
          <p:cNvPr id="3" name="Zástupný symbol pro obsah 2"/>
          <p:cNvSpPr>
            <a:spLocks noGrp="1"/>
          </p:cNvSpPr>
          <p:nvPr>
            <p:ph idx="1"/>
          </p:nvPr>
        </p:nvSpPr>
        <p:spPr>
          <a:xfrm>
            <a:off x="354724" y="1110266"/>
            <a:ext cx="8332076" cy="5161929"/>
          </a:xfrm>
        </p:spPr>
        <p:txBody>
          <a:bodyPr anchor="t">
            <a:normAutofit fontScale="92500" lnSpcReduction="20000"/>
          </a:bodyPr>
          <a:lstStyle/>
          <a:p>
            <a:pPr marL="0" indent="0" algn="ctr">
              <a:buNone/>
            </a:pPr>
            <a:r>
              <a:rPr lang="cs-CZ" sz="1800" dirty="0">
                <a:latin typeface="+mn-lt"/>
              </a:rPr>
              <a:t>Výzva MAS se vztahuje na celé území MAS, pro které je schválena SCLLD.</a:t>
            </a: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600" dirty="0">
              <a:solidFill>
                <a:srgbClr val="FF0000"/>
              </a:solidFill>
              <a:latin typeface="Arial" panose="020B0604020202020204" pitchFamily="34" charset="0"/>
            </a:endParaRPr>
          </a:p>
          <a:p>
            <a:pPr marL="0" indent="0" algn="ctr">
              <a:buNone/>
            </a:pPr>
            <a:endParaRPr lang="cs-CZ" sz="1600" dirty="0">
              <a:solidFill>
                <a:srgbClr val="FF0000"/>
              </a:solidFill>
              <a:latin typeface="Arial" panose="020B0604020202020204" pitchFamily="34" charset="0"/>
            </a:endParaRPr>
          </a:p>
          <a:p>
            <a:pPr marL="0" indent="0" algn="ctr">
              <a:buNone/>
            </a:pPr>
            <a:r>
              <a:rPr lang="cs-CZ" sz="1800" dirty="0">
                <a:solidFill>
                  <a:srgbClr val="FF0000"/>
                </a:solidFill>
                <a:latin typeface="Arial" panose="020B0604020202020204" pitchFamily="34" charset="0"/>
              </a:rPr>
              <a:t>Výdaje spojené s realizací projektu za hranicí území MAS jsou vždy nezpůsobilé</a:t>
            </a:r>
            <a:r>
              <a:rPr lang="cs-CZ" sz="1600" dirty="0">
                <a:solidFill>
                  <a:srgbClr val="FF0000"/>
                </a:solidFill>
                <a:latin typeface="Arial" panose="020B0604020202020204" pitchFamily="34" charset="0"/>
              </a:rPr>
              <a:t>. </a:t>
            </a:r>
            <a:endParaRPr lang="cs-CZ" sz="1600" dirty="0">
              <a:solidFill>
                <a:srgbClr val="FF0000"/>
              </a:solidFill>
            </a:endParaRP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2</a:t>
            </a:fld>
            <a:endParaRPr lang="en-US" dirty="0"/>
          </a:p>
        </p:txBody>
      </p:sp>
      <p:pic>
        <p:nvPicPr>
          <p:cNvPr id="4" name="Picture 2" descr="\\nt1\O\Loga 2014_2020\IROP\Logolinky\RGB\JPG\IROP_CZ_RO_B_C RGB_malý.jpg"/>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657" y="1473499"/>
            <a:ext cx="4086722" cy="3550908"/>
          </a:xfrm>
          <a:prstGeom prst="rect">
            <a:avLst/>
          </a:prstGeom>
        </p:spPr>
      </p:pic>
      <p:pic>
        <p:nvPicPr>
          <p:cNvPr id="17" name="Obrázek 16">
            <a:extLst>
              <a:ext uri="{FF2B5EF4-FFF2-40B4-BE49-F238E27FC236}">
                <a16:creationId xmlns:a16="http://schemas.microsoft.com/office/drawing/2014/main" id="{486D1C58-7B3C-B34D-B626-8908BB619CE5}"/>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9" name="Obrázek 8">
            <a:extLst>
              <a:ext uri="{FF2B5EF4-FFF2-40B4-BE49-F238E27FC236}">
                <a16:creationId xmlns:a16="http://schemas.microsoft.com/office/drawing/2014/main" id="{5EA7E58E-E68F-6943-96C8-FF67C79772B5}"/>
              </a:ext>
            </a:extLst>
          </p:cNvPr>
          <p:cNvPicPr>
            <a:picLocks noChangeAspect="1"/>
          </p:cNvPicPr>
          <p:nvPr/>
        </p:nvPicPr>
        <p:blipFill>
          <a:blip r:embed="rId6"/>
          <a:stretch>
            <a:fillRect/>
          </a:stretch>
        </p:blipFill>
        <p:spPr>
          <a:xfrm>
            <a:off x="5731563" y="1995518"/>
            <a:ext cx="2506870" cy="2506870"/>
          </a:xfrm>
          <a:prstGeom prst="rect">
            <a:avLst/>
          </a:prstGeom>
        </p:spPr>
      </p:pic>
      <p:pic>
        <p:nvPicPr>
          <p:cNvPr id="10" name="Obrázek 9">
            <a:extLst>
              <a:ext uri="{FF2B5EF4-FFF2-40B4-BE49-F238E27FC236}">
                <a16:creationId xmlns:a16="http://schemas.microsoft.com/office/drawing/2014/main" id="{6363601A-C668-D443-BBA4-CC69AA5A12E3}"/>
              </a:ext>
            </a:extLst>
          </p:cNvPr>
          <p:cNvPicPr>
            <a:picLocks noChangeAspect="1"/>
          </p:cNvPicPr>
          <p:nvPr/>
        </p:nvPicPr>
        <p:blipFill>
          <a:blip r:embed="rId7"/>
          <a:stretch>
            <a:fillRect/>
          </a:stretch>
        </p:blipFill>
        <p:spPr>
          <a:xfrm>
            <a:off x="1" y="6040846"/>
            <a:ext cx="5022376" cy="827482"/>
          </a:xfrm>
          <a:prstGeom prst="rect">
            <a:avLst/>
          </a:prstGeom>
        </p:spPr>
      </p:pic>
      <p:pic>
        <p:nvPicPr>
          <p:cNvPr id="11" name="Obrázek 10">
            <a:extLst>
              <a:ext uri="{FF2B5EF4-FFF2-40B4-BE49-F238E27FC236}">
                <a16:creationId xmlns:a16="http://schemas.microsoft.com/office/drawing/2014/main" id="{1B0926EE-C549-BF40-9AC7-7ACF570DC546}"/>
              </a:ext>
            </a:extLst>
          </p:cNvPr>
          <p:cNvPicPr>
            <a:picLocks noChangeAspect="1"/>
          </p:cNvPicPr>
          <p:nvPr/>
        </p:nvPicPr>
        <p:blipFill>
          <a:blip r:embed="rId6"/>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63511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80"/>
            <a:ext cx="8229600" cy="248159"/>
          </a:xfrm>
        </p:spPr>
        <p:txBody>
          <a:bodyPr>
            <a:normAutofit fontScale="90000"/>
          </a:bodyPr>
          <a:lstStyle/>
          <a:p>
            <a:br>
              <a:rPr lang="cs-CZ" dirty="0"/>
            </a:br>
            <a:br>
              <a:rPr lang="en-US" dirty="0"/>
            </a:br>
            <a:r>
              <a:rPr lang="en-US" sz="2800" dirty="0" err="1">
                <a:solidFill>
                  <a:srgbClr val="0070C0"/>
                </a:solidFill>
                <a:latin typeface="+mn-lt"/>
              </a:rPr>
              <a:t>Základní</a:t>
            </a:r>
            <a:r>
              <a:rPr lang="en-US" sz="2800" dirty="0">
                <a:solidFill>
                  <a:srgbClr val="0070C0"/>
                </a:solidFill>
                <a:latin typeface="+mn-lt"/>
              </a:rPr>
              <a:t> </a:t>
            </a:r>
            <a:r>
              <a:rPr lang="en-US" sz="2800" dirty="0" err="1">
                <a:solidFill>
                  <a:srgbClr val="0070C0"/>
                </a:solidFill>
                <a:latin typeface="+mn-lt"/>
              </a:rPr>
              <a:t>informace</a:t>
            </a:r>
            <a:r>
              <a:rPr lang="en-US" sz="2800" dirty="0">
                <a:solidFill>
                  <a:srgbClr val="0070C0"/>
                </a:solidFill>
                <a:latin typeface="+mn-lt"/>
              </a:rPr>
              <a:t> k </a:t>
            </a:r>
            <a:r>
              <a:rPr lang="en-US" sz="2800" dirty="0" err="1">
                <a:solidFill>
                  <a:srgbClr val="0070C0"/>
                </a:solidFill>
                <a:latin typeface="+mn-lt"/>
              </a:rPr>
              <a:t>výzvě</a:t>
            </a:r>
            <a:endParaRPr lang="en-US" sz="2800" dirty="0">
              <a:solidFill>
                <a:srgbClr val="0070C0"/>
              </a:solidFill>
              <a:latin typeface="+mn-lt"/>
            </a:endParaRPr>
          </a:p>
        </p:txBody>
      </p:sp>
      <p:sp>
        <p:nvSpPr>
          <p:cNvPr id="3" name="Content Placeholder 2"/>
          <p:cNvSpPr>
            <a:spLocks noGrp="1"/>
          </p:cNvSpPr>
          <p:nvPr>
            <p:ph idx="1"/>
          </p:nvPr>
        </p:nvSpPr>
        <p:spPr>
          <a:xfrm>
            <a:off x="255436" y="1191974"/>
            <a:ext cx="8633128" cy="5217453"/>
          </a:xfrm>
        </p:spPr>
        <p:txBody>
          <a:bodyPr anchor="t">
            <a:normAutofit/>
          </a:bodyPr>
          <a:lstStyle/>
          <a:p>
            <a:pPr marL="0" indent="0" algn="just" eaLnBrk="0" fontAlgn="base" hangingPunct="0">
              <a:lnSpc>
                <a:spcPct val="170000"/>
              </a:lnSpc>
              <a:spcBef>
                <a:spcPts val="0"/>
              </a:spcBef>
              <a:spcAft>
                <a:spcPct val="0"/>
              </a:spcAft>
              <a:buNone/>
            </a:pPr>
            <a:r>
              <a:rPr lang="pl-PL" sz="1200" b="1" dirty="0" err="1">
                <a:latin typeface="Arial" charset="0"/>
              </a:rPr>
              <a:t>Datum</a:t>
            </a:r>
            <a:r>
              <a:rPr lang="pl-PL" sz="1200" b="1" dirty="0">
                <a:latin typeface="Arial" charset="0"/>
              </a:rPr>
              <a:t> </a:t>
            </a:r>
            <a:r>
              <a:rPr lang="pl-PL" sz="1200" b="1" dirty="0" err="1">
                <a:latin typeface="Arial" charset="0"/>
              </a:rPr>
              <a:t>zahájení</a:t>
            </a:r>
            <a:r>
              <a:rPr lang="pl-PL" sz="1200" b="1" dirty="0">
                <a:latin typeface="Arial" charset="0"/>
              </a:rPr>
              <a:t> projektu: </a:t>
            </a:r>
          </a:p>
          <a:p>
            <a:pPr marL="0" indent="0" eaLnBrk="0" fontAlgn="base" hangingPunct="0">
              <a:spcBef>
                <a:spcPts val="0"/>
              </a:spcBef>
              <a:spcAft>
                <a:spcPct val="0"/>
              </a:spcAft>
              <a:buNone/>
            </a:pPr>
            <a:r>
              <a:rPr lang="cs-CZ" sz="1200" dirty="0">
                <a:latin typeface="Arial" charset="0"/>
              </a:rPr>
              <a:t>Datem zahájení realizace projektu se rozumí datum prvního právního úkonu týkajícího se aktivit projektu, na které jsou vynaloženy způsobilé výdaje. Datum zahájení realizace projektu může být stanoven nejdříve od data podání Žádosti o dotaci.</a:t>
            </a:r>
          </a:p>
          <a:p>
            <a:pPr marL="0" indent="0">
              <a:buNone/>
            </a:pPr>
            <a:endParaRPr lang="cs-CZ" sz="1200" b="1" dirty="0">
              <a:latin typeface="Arial" panose="020B0604020202020204" pitchFamily="34" charset="0"/>
            </a:endParaRPr>
          </a:p>
          <a:p>
            <a:pPr marL="0" indent="0">
              <a:buNone/>
            </a:pPr>
            <a:r>
              <a:rPr lang="cs-CZ" sz="1200" b="1" dirty="0">
                <a:latin typeface="Arial" panose="020B0604020202020204" pitchFamily="34" charset="0"/>
              </a:rPr>
              <a:t>Minimální a maximální výše celkových způsobilých výdajů</a:t>
            </a:r>
            <a:endParaRPr lang="cs-CZ" sz="1200" dirty="0">
              <a:latin typeface="Arial" charset="0"/>
            </a:endParaRPr>
          </a:p>
          <a:p>
            <a:pPr marL="0" indent="0">
              <a:buNone/>
            </a:pPr>
            <a:r>
              <a:rPr lang="cs-CZ" sz="1200" dirty="0">
                <a:latin typeface="Arial" charset="0"/>
              </a:rPr>
              <a:t>Minimální výše způsobilých výdajů: 50 tis. Kč</a:t>
            </a:r>
          </a:p>
          <a:p>
            <a:pPr marL="0" indent="0">
              <a:buNone/>
            </a:pPr>
            <a:r>
              <a:rPr lang="cs-CZ" sz="1200" dirty="0">
                <a:latin typeface="Arial" charset="0"/>
              </a:rPr>
              <a:t>Maximální výše způsobilých výdajů: je rovna alokaci k dané </a:t>
            </a:r>
            <a:r>
              <a:rPr lang="cs-CZ" sz="1200" dirty="0" err="1">
                <a:latin typeface="Arial" charset="0"/>
              </a:rPr>
              <a:t>Fichi</a:t>
            </a:r>
            <a:endParaRPr lang="cs-CZ" sz="1200" dirty="0">
              <a:latin typeface="Arial" charset="0"/>
            </a:endParaRPr>
          </a:p>
          <a:p>
            <a:pPr marL="0" indent="0">
              <a:buNone/>
            </a:pPr>
            <a:r>
              <a:rPr lang="cs-CZ" sz="1200" b="1" dirty="0">
                <a:latin typeface="Arial" panose="020B0604020202020204" pitchFamily="34" charset="0"/>
              </a:rPr>
              <a:t>Datum vyhlášení výzvy – 22. 1. 2017</a:t>
            </a:r>
            <a:endParaRPr lang="cs-CZ" sz="1200" dirty="0">
              <a:latin typeface="Arial" charset="0"/>
            </a:endParaRPr>
          </a:p>
          <a:p>
            <a:pPr marL="0" indent="0">
              <a:buNone/>
            </a:pPr>
            <a:r>
              <a:rPr lang="cs-CZ" sz="1200" dirty="0">
                <a:latin typeface="Arial" charset="0"/>
              </a:rPr>
              <a:t>Termín příjmu žádostí o podporu – 5. 2. 2018 do 26. 2. 2018</a:t>
            </a:r>
          </a:p>
          <a:p>
            <a:pPr marL="0" indent="0">
              <a:buNone/>
            </a:pPr>
            <a:r>
              <a:rPr lang="cs-CZ" sz="1200" b="1" dirty="0">
                <a:latin typeface="Arial" charset="0"/>
              </a:rPr>
              <a:t>Forma podpory </a:t>
            </a:r>
          </a:p>
          <a:p>
            <a:pPr marL="0" indent="0">
              <a:buNone/>
            </a:pPr>
            <a:r>
              <a:rPr lang="cs-CZ" sz="1200" dirty="0">
                <a:latin typeface="Arial" charset="0"/>
              </a:rPr>
              <a:t>Dotace – ex-post financování </a:t>
            </a:r>
          </a:p>
          <a:p>
            <a:pPr marL="0" indent="0">
              <a:buNone/>
            </a:pPr>
            <a:r>
              <a:rPr lang="cs-CZ" sz="1200" b="1" dirty="0">
                <a:latin typeface="Arial" charset="0"/>
              </a:rPr>
              <a:t>Forma a způsob podání žádosti o podporu</a:t>
            </a:r>
          </a:p>
          <a:p>
            <a:pPr marL="0" indent="0">
              <a:buNone/>
            </a:pPr>
            <a:r>
              <a:rPr lang="cs-CZ" sz="1200" dirty="0">
                <a:latin typeface="Arial" charset="0"/>
              </a:rPr>
              <a:t>Elektronické podání prostřednictvím portálu farmáře </a:t>
            </a:r>
            <a:r>
              <a:rPr lang="cs-CZ" sz="1200" dirty="0">
                <a:latin typeface="Arial" charset="0"/>
                <a:hlinkClick r:id="rId3"/>
              </a:rPr>
              <a:t>www.szif.cz</a:t>
            </a:r>
            <a:r>
              <a:rPr lang="cs-CZ" sz="1200" dirty="0">
                <a:latin typeface="Arial" charset="0"/>
              </a:rPr>
              <a:t> =&gt; portál farmáře</a:t>
            </a:r>
          </a:p>
          <a:p>
            <a:pPr marL="0" indent="0">
              <a:buNone/>
            </a:pPr>
            <a:endParaRPr lang="cs-CZ" sz="1200" dirty="0">
              <a:latin typeface="Arial" charset="0"/>
            </a:endParaRPr>
          </a:p>
          <a:p>
            <a:pPr marL="0" indent="0">
              <a:buNone/>
            </a:pPr>
            <a:r>
              <a:rPr lang="cs-CZ" sz="1200" b="1" dirty="0">
                <a:latin typeface="Arial" charset="0"/>
              </a:rPr>
              <a:t>Závazné dokumenty:</a:t>
            </a:r>
          </a:p>
          <a:p>
            <a:pPr marL="0" indent="0">
              <a:buNone/>
            </a:pPr>
            <a:r>
              <a:rPr lang="cs-CZ" sz="1200" dirty="0">
                <a:latin typeface="Arial" charset="0"/>
              </a:rPr>
              <a:t>Výzva MAS; Pravidla, kterými se stanovují podmínky pro poskytování dotace na projekty PRV na období 2014 - 2020 pro operaci 19.2.1; Vzory příloh;</a:t>
            </a:r>
          </a:p>
          <a:p>
            <a:pPr marL="0" indent="0">
              <a:buNone/>
            </a:pPr>
            <a:endParaRPr lang="cs-CZ" sz="1200" dirty="0">
              <a:latin typeface="Arial" charset="0"/>
            </a:endParaRPr>
          </a:p>
          <a:p>
            <a:pPr marL="0" indent="0">
              <a:buNone/>
            </a:pPr>
            <a:endParaRPr lang="cs-CZ" sz="1200"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pl-PL" sz="12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a:t>
            </a:fld>
            <a:endParaRPr lang="en-US" dirty="0"/>
          </a:p>
        </p:txBody>
      </p:sp>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40" lvl="1" indent="0">
              <a:spcBef>
                <a:spcPts val="1200"/>
              </a:spcBef>
              <a:spcAft>
                <a:spcPts val="300"/>
              </a:spcAft>
              <a:buNone/>
              <a:defRPr/>
            </a:pPr>
            <a:r>
              <a:rPr lang="pl-PL" sz="2200" dirty="0"/>
              <a:t> </a:t>
            </a:r>
          </a:p>
          <a:p>
            <a:pPr lvl="1" indent="-342892">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endParaRPr lang="cs-CZ" sz="2600" b="1" dirty="0">
              <a:solidFill>
                <a:srgbClr val="0070C0"/>
              </a:solidFill>
              <a:effectLst>
                <a:outerShdw blurRad="38100" dist="38100" dir="2700000" algn="tl">
                  <a:srgbClr val="000000">
                    <a:alpha val="43137"/>
                  </a:srgbClr>
                </a:outerShdw>
              </a:effectLst>
              <a:latin typeface="Myriad Pro"/>
            </a:endParaRPr>
          </a:p>
        </p:txBody>
      </p:sp>
      <p:pic>
        <p:nvPicPr>
          <p:cNvPr id="12" name="Picture 2" descr="\\nt1\O\Loga 2014_2020\IROP\Logolinky\RGB\JPG\IROP_CZ_RO_B_C RGB_malý.jpg">
            <a:extLst>
              <a:ext uri="{FF2B5EF4-FFF2-40B4-BE49-F238E27FC236}">
                <a16:creationId xmlns:a16="http://schemas.microsoft.com/office/drawing/2014/main" id="{A5D56AE3-7AE0-8C4E-AB8C-B620ADBA93CD}"/>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B0CB3F92-1C58-AC48-80B5-ECE37F33B173}"/>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10" name="Obrázek 9">
            <a:extLst>
              <a:ext uri="{FF2B5EF4-FFF2-40B4-BE49-F238E27FC236}">
                <a16:creationId xmlns:a16="http://schemas.microsoft.com/office/drawing/2014/main" id="{308EFF37-3EF4-FC43-837E-2461A0560CA3}"/>
              </a:ext>
            </a:extLst>
          </p:cNvPr>
          <p:cNvPicPr>
            <a:picLocks noChangeAspect="1"/>
          </p:cNvPicPr>
          <p:nvPr/>
        </p:nvPicPr>
        <p:blipFill>
          <a:blip r:embed="rId6"/>
          <a:stretch>
            <a:fillRect/>
          </a:stretch>
        </p:blipFill>
        <p:spPr>
          <a:xfrm>
            <a:off x="1" y="6040846"/>
            <a:ext cx="5022376" cy="827482"/>
          </a:xfrm>
          <a:prstGeom prst="rect">
            <a:avLst/>
          </a:prstGeom>
        </p:spPr>
      </p:pic>
      <p:pic>
        <p:nvPicPr>
          <p:cNvPr id="11" name="Obrázek 10">
            <a:extLst>
              <a:ext uri="{FF2B5EF4-FFF2-40B4-BE49-F238E27FC236}">
                <a16:creationId xmlns:a16="http://schemas.microsoft.com/office/drawing/2014/main" id="{8F5310A6-62B2-4F44-91E7-4DB58D3AFD44}"/>
              </a:ext>
            </a:extLst>
          </p:cNvPr>
          <p:cNvPicPr>
            <a:picLocks noChangeAspect="1"/>
          </p:cNvPicPr>
          <p:nvPr/>
        </p:nvPicPr>
        <p:blipFill>
          <a:blip r:embed="rId7"/>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223539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7822216B-AB37-AD42-9630-E990CDA538D0}"/>
              </a:ext>
            </a:extLst>
          </p:cNvPr>
          <p:cNvSpPr>
            <a:spLocks noGrp="1"/>
          </p:cNvSpPr>
          <p:nvPr>
            <p:ph type="subTitle" idx="1"/>
          </p:nvPr>
        </p:nvSpPr>
        <p:spPr>
          <a:xfrm>
            <a:off x="472966" y="583323"/>
            <a:ext cx="8426668" cy="5557345"/>
          </a:xfrm>
        </p:spPr>
        <p:txBody>
          <a:bodyPr/>
          <a:lstStyle/>
          <a:p>
            <a:r>
              <a:rPr lang="cs-CZ" sz="1100" dirty="0">
                <a:solidFill>
                  <a:schemeClr val="tx1"/>
                </a:solidFill>
                <a:latin typeface="+mn-lt"/>
              </a:rPr>
              <a:t>Aktuální výzvy MAS Rakovnicko naleznete na našich webových stránkách: </a:t>
            </a:r>
            <a:r>
              <a:rPr lang="cs-CZ" sz="1100" dirty="0">
                <a:solidFill>
                  <a:schemeClr val="tx1"/>
                </a:solidFill>
                <a:latin typeface="+mn-lt"/>
                <a:hlinkClick r:id="rId2"/>
              </a:rPr>
              <a:t>http://www.mas-rakovnicko.cz/dotace-pro-rakovnicko-2014-2020/vyzvy-pro-prijem-zadosti/</a:t>
            </a:r>
            <a:endParaRPr lang="cs-CZ" sz="1100" dirty="0">
              <a:solidFill>
                <a:schemeClr val="tx2"/>
              </a:solidFill>
              <a:latin typeface="+mn-lt"/>
            </a:endParaRPr>
          </a:p>
        </p:txBody>
      </p:sp>
      <p:sp>
        <p:nvSpPr>
          <p:cNvPr id="4" name="Zástupný symbol pro číslo snímku 3">
            <a:extLst>
              <a:ext uri="{FF2B5EF4-FFF2-40B4-BE49-F238E27FC236}">
                <a16:creationId xmlns:a16="http://schemas.microsoft.com/office/drawing/2014/main" id="{9C6A94D8-9DA2-0B4E-84F7-B30CB5AF69EE}"/>
              </a:ext>
            </a:extLst>
          </p:cNvPr>
          <p:cNvSpPr>
            <a:spLocks noGrp="1"/>
          </p:cNvSpPr>
          <p:nvPr>
            <p:ph type="sldNum" sz="quarter" idx="12"/>
          </p:nvPr>
        </p:nvSpPr>
        <p:spPr/>
        <p:txBody>
          <a:bodyPr/>
          <a:lstStyle/>
          <a:p>
            <a:fld id="{CA6B5227-2C6F-B94D-9D8F-826F9170706D}" type="slidenum">
              <a:rPr lang="en-US" smtClean="0"/>
              <a:t>4</a:t>
            </a:fld>
            <a:endParaRPr lang="en-US" dirty="0"/>
          </a:p>
        </p:txBody>
      </p:sp>
      <p:pic>
        <p:nvPicPr>
          <p:cNvPr id="6" name="Obrázek 5">
            <a:extLst>
              <a:ext uri="{FF2B5EF4-FFF2-40B4-BE49-F238E27FC236}">
                <a16:creationId xmlns:a16="http://schemas.microsoft.com/office/drawing/2014/main" id="{97DCC6A6-EF82-2447-88FA-88773D503D8F}"/>
              </a:ext>
            </a:extLst>
          </p:cNvPr>
          <p:cNvPicPr>
            <a:picLocks noChangeAspect="1"/>
          </p:cNvPicPr>
          <p:nvPr/>
        </p:nvPicPr>
        <p:blipFill>
          <a:blip r:embed="rId3"/>
          <a:stretch>
            <a:fillRect/>
          </a:stretch>
        </p:blipFill>
        <p:spPr>
          <a:xfrm>
            <a:off x="1297007" y="1357259"/>
            <a:ext cx="5966661" cy="4508938"/>
          </a:xfrm>
          <a:prstGeom prst="rect">
            <a:avLst/>
          </a:prstGeom>
        </p:spPr>
      </p:pic>
      <p:sp>
        <p:nvSpPr>
          <p:cNvPr id="11" name="Obdélník 10">
            <a:extLst>
              <a:ext uri="{FF2B5EF4-FFF2-40B4-BE49-F238E27FC236}">
                <a16:creationId xmlns:a16="http://schemas.microsoft.com/office/drawing/2014/main" id="{6D7738F8-DA06-7944-B5B1-3D0D358E9320}"/>
              </a:ext>
            </a:extLst>
          </p:cNvPr>
          <p:cNvSpPr/>
          <p:nvPr/>
        </p:nvSpPr>
        <p:spPr>
          <a:xfrm>
            <a:off x="4548352" y="1141576"/>
            <a:ext cx="1481959" cy="55967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A1FD4A3E-26AC-D24D-844B-60B736F94D6A}"/>
              </a:ext>
            </a:extLst>
          </p:cNvPr>
          <p:cNvSpPr/>
          <p:nvPr/>
        </p:nvSpPr>
        <p:spPr>
          <a:xfrm>
            <a:off x="1363718" y="3491872"/>
            <a:ext cx="1926019" cy="72056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13" name="Přímá spojovací šipka 12">
            <a:extLst>
              <a:ext uri="{FF2B5EF4-FFF2-40B4-BE49-F238E27FC236}">
                <a16:creationId xmlns:a16="http://schemas.microsoft.com/office/drawing/2014/main" id="{6D93735E-B8E2-8D46-8AC4-FE860F47133A}"/>
              </a:ext>
            </a:extLst>
          </p:cNvPr>
          <p:cNvCxnSpPr>
            <a:cxnSpLocks/>
          </p:cNvCxnSpPr>
          <p:nvPr/>
        </p:nvCxnSpPr>
        <p:spPr>
          <a:xfrm>
            <a:off x="472966" y="2714015"/>
            <a:ext cx="1363717" cy="10302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Obrázek 7">
            <a:extLst>
              <a:ext uri="{FF2B5EF4-FFF2-40B4-BE49-F238E27FC236}">
                <a16:creationId xmlns:a16="http://schemas.microsoft.com/office/drawing/2014/main" id="{16AE5A3D-5C67-CC4A-943A-FA286BE47BD2}"/>
              </a:ext>
            </a:extLst>
          </p:cNvPr>
          <p:cNvPicPr>
            <a:picLocks noChangeAspect="1"/>
          </p:cNvPicPr>
          <p:nvPr/>
        </p:nvPicPr>
        <p:blipFill>
          <a:blip r:embed="rId4"/>
          <a:stretch>
            <a:fillRect/>
          </a:stretch>
        </p:blipFill>
        <p:spPr>
          <a:xfrm>
            <a:off x="1" y="6040846"/>
            <a:ext cx="5022376" cy="827482"/>
          </a:xfrm>
          <a:prstGeom prst="rect">
            <a:avLst/>
          </a:prstGeom>
        </p:spPr>
      </p:pic>
      <p:pic>
        <p:nvPicPr>
          <p:cNvPr id="9" name="Obrázek 8">
            <a:extLst>
              <a:ext uri="{FF2B5EF4-FFF2-40B4-BE49-F238E27FC236}">
                <a16:creationId xmlns:a16="http://schemas.microsoft.com/office/drawing/2014/main" id="{447D468E-AE4A-A24F-8E1E-9111D8F3714C}"/>
              </a:ext>
            </a:extLst>
          </p:cNvPr>
          <p:cNvPicPr>
            <a:picLocks noChangeAspect="1"/>
          </p:cNvPicPr>
          <p:nvPr/>
        </p:nvPicPr>
        <p:blipFill>
          <a:blip r:embed="rId5"/>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277907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symbol pro obsah 5">
            <a:extLst>
              <a:ext uri="{FF2B5EF4-FFF2-40B4-BE49-F238E27FC236}">
                <a16:creationId xmlns:a16="http://schemas.microsoft.com/office/drawing/2014/main" id="{2BD77DC2-2485-F64A-8E70-FE9CC592F618}"/>
              </a:ext>
            </a:extLst>
          </p:cNvPr>
          <p:cNvGraphicFramePr>
            <a:graphicFrameLocks noGrp="1"/>
          </p:cNvGraphicFramePr>
          <p:nvPr>
            <p:ph idx="1"/>
            <p:extLst>
              <p:ext uri="{D42A27DB-BD31-4B8C-83A1-F6EECF244321}">
                <p14:modId xmlns:p14="http://schemas.microsoft.com/office/powerpoint/2010/main" val="2983777999"/>
              </p:ext>
            </p:extLst>
          </p:nvPr>
        </p:nvGraphicFramePr>
        <p:xfrm>
          <a:off x="227048" y="269874"/>
          <a:ext cx="8689904" cy="6223000"/>
        </p:xfrm>
        <a:graphic>
          <a:graphicData uri="http://schemas.openxmlformats.org/drawingml/2006/table">
            <a:tbl>
              <a:tblPr firstRow="1" bandRow="1">
                <a:tableStyleId>{5C22544A-7EE6-4342-B048-85BDC9FD1C3A}</a:tableStyleId>
              </a:tblPr>
              <a:tblGrid>
                <a:gridCol w="1242937">
                  <a:extLst>
                    <a:ext uri="{9D8B030D-6E8A-4147-A177-3AD203B41FA5}">
                      <a16:colId xmlns:a16="http://schemas.microsoft.com/office/drawing/2014/main" val="43517392"/>
                    </a:ext>
                  </a:extLst>
                </a:gridCol>
                <a:gridCol w="2754774">
                  <a:extLst>
                    <a:ext uri="{9D8B030D-6E8A-4147-A177-3AD203B41FA5}">
                      <a16:colId xmlns:a16="http://schemas.microsoft.com/office/drawing/2014/main" val="3044029645"/>
                    </a:ext>
                  </a:extLst>
                </a:gridCol>
                <a:gridCol w="1064871">
                  <a:extLst>
                    <a:ext uri="{9D8B030D-6E8A-4147-A177-3AD203B41FA5}">
                      <a16:colId xmlns:a16="http://schemas.microsoft.com/office/drawing/2014/main" val="649221197"/>
                    </a:ext>
                  </a:extLst>
                </a:gridCol>
                <a:gridCol w="3627322">
                  <a:extLst>
                    <a:ext uri="{9D8B030D-6E8A-4147-A177-3AD203B41FA5}">
                      <a16:colId xmlns:a16="http://schemas.microsoft.com/office/drawing/2014/main" val="1494105919"/>
                    </a:ext>
                  </a:extLst>
                </a:gridCol>
              </a:tblGrid>
              <a:tr h="370840">
                <a:tc>
                  <a:txBody>
                    <a:bodyPr/>
                    <a:lstStyle/>
                    <a:p>
                      <a:r>
                        <a:rPr lang="cs-CZ" dirty="0"/>
                        <a:t>Název </a:t>
                      </a:r>
                      <a:r>
                        <a:rPr lang="cs-CZ" dirty="0" err="1"/>
                        <a:t>Fiche</a:t>
                      </a:r>
                      <a:endParaRPr lang="cs-CZ" dirty="0"/>
                    </a:p>
                  </a:txBody>
                  <a:tcPr/>
                </a:tc>
                <a:tc>
                  <a:txBody>
                    <a:bodyPr/>
                    <a:lstStyle/>
                    <a:p>
                      <a:r>
                        <a:rPr lang="cs-CZ" dirty="0"/>
                        <a:t>Podporovaní žadatelé</a:t>
                      </a:r>
                    </a:p>
                  </a:txBody>
                  <a:tcPr/>
                </a:tc>
                <a:tc>
                  <a:txBody>
                    <a:bodyPr/>
                    <a:lstStyle/>
                    <a:p>
                      <a:r>
                        <a:rPr lang="cs-CZ" dirty="0"/>
                        <a:t>Alokace</a:t>
                      </a:r>
                    </a:p>
                  </a:txBody>
                  <a:tcPr/>
                </a:tc>
                <a:tc>
                  <a:txBody>
                    <a:bodyPr/>
                    <a:lstStyle/>
                    <a:p>
                      <a:r>
                        <a:rPr lang="cs-CZ" dirty="0"/>
                        <a:t>Způsobilé výdaje</a:t>
                      </a:r>
                    </a:p>
                  </a:txBody>
                  <a:tcPr/>
                </a:tc>
                <a:extLst>
                  <a:ext uri="{0D108BD9-81ED-4DB2-BD59-A6C34878D82A}">
                    <a16:rowId xmlns:a16="http://schemas.microsoft.com/office/drawing/2014/main" val="67815735"/>
                  </a:ext>
                </a:extLst>
              </a:tr>
              <a:tr h="477660">
                <a:tc>
                  <a:txBody>
                    <a:bodyPr/>
                    <a:lstStyle/>
                    <a:p>
                      <a:pPr marL="0" indent="0">
                        <a:buFont typeface="Arial" panose="020B0604020202020204" pitchFamily="34" charset="0"/>
                        <a:buNone/>
                      </a:pPr>
                      <a:r>
                        <a:rPr lang="cs-CZ" sz="1400" dirty="0"/>
                        <a:t>F2 Zemědělský podnik</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cs-CZ" sz="1200" kern="1200" dirty="0">
                          <a:solidFill>
                            <a:schemeClr val="dk1"/>
                          </a:solidFill>
                          <a:effectLst/>
                          <a:latin typeface="+mn-lt"/>
                          <a:ea typeface="+mn-ea"/>
                          <a:cs typeface="+mn-cs"/>
                        </a:rPr>
                        <a:t>Zemědělský podnikatel</a:t>
                      </a:r>
                      <a:endParaRPr lang="cs-CZ" sz="1200" dirty="0">
                        <a:effectLst/>
                      </a:endParaRPr>
                    </a:p>
                  </a:txBody>
                  <a:tcPr/>
                </a:tc>
                <a:tc>
                  <a:txBody>
                    <a:bodyPr/>
                    <a:lstStyle/>
                    <a:p>
                      <a:r>
                        <a:rPr lang="cs-CZ" sz="1100" dirty="0"/>
                        <a:t>14 000 000,- Kč</a:t>
                      </a:r>
                    </a:p>
                  </a:txBody>
                  <a:tcPr/>
                </a:tc>
                <a:tc>
                  <a:txBody>
                    <a:bodyPr/>
                    <a:lstStyle/>
                    <a:p>
                      <a:r>
                        <a:rPr lang="cs-CZ" sz="1200" b="0" i="0" u="none" strike="noStrike" kern="1200" dirty="0">
                          <a:solidFill>
                            <a:schemeClr val="dk1"/>
                          </a:solidFill>
                          <a:effectLst/>
                          <a:latin typeface="+mn-lt"/>
                          <a:ea typeface="+mn-ea"/>
                          <a:cs typeface="+mn-cs"/>
                        </a:rPr>
                        <a:t>stavební úpravy zemědělských staveb, pořízení technologií a mobilních strojů pro živočišnou a potravinářskou výrobu; investice do živočišné a rostlinné výroby snižující výrobní náklady, modernizující a zlepšující jakost vyráběných produktů, zavádění nových technologií a využívání inovačního potenciálu</a:t>
                      </a:r>
                      <a:endParaRPr lang="cs-CZ" sz="1050" dirty="0"/>
                    </a:p>
                  </a:txBody>
                  <a:tcPr/>
                </a:tc>
                <a:extLst>
                  <a:ext uri="{0D108BD9-81ED-4DB2-BD59-A6C34878D82A}">
                    <a16:rowId xmlns:a16="http://schemas.microsoft.com/office/drawing/2014/main" val="1001151913"/>
                  </a:ext>
                </a:extLst>
              </a:tr>
              <a:tr h="370840">
                <a:tc>
                  <a:txBody>
                    <a:bodyPr/>
                    <a:lstStyle/>
                    <a:p>
                      <a:r>
                        <a:rPr lang="cs-CZ" sz="1400" dirty="0"/>
                        <a:t>F3 Pozemkové úpravy</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cs-CZ" sz="1200" kern="1200" dirty="0">
                          <a:solidFill>
                            <a:schemeClr val="dk1"/>
                          </a:solidFill>
                          <a:effectLst/>
                          <a:latin typeface="+mn-lt"/>
                          <a:ea typeface="+mn-ea"/>
                          <a:cs typeface="+mn-cs"/>
                        </a:rPr>
                        <a:t>Obec nebo zemědělský podnikatel</a:t>
                      </a:r>
                      <a:endParaRPr lang="cs-CZ" sz="1200" dirty="0">
                        <a:effectLst/>
                      </a:endParaRPr>
                    </a:p>
                  </a:txBody>
                  <a:tcPr/>
                </a:tc>
                <a:tc>
                  <a:txBody>
                    <a:bodyPr/>
                    <a:lstStyle/>
                    <a:p>
                      <a:r>
                        <a:rPr lang="cs-CZ" sz="1100" dirty="0"/>
                        <a:t>2 000 000,- Kč</a:t>
                      </a:r>
                    </a:p>
                  </a:txBody>
                  <a:tcPr/>
                </a:tc>
                <a:tc>
                  <a:txBody>
                    <a:bodyPr/>
                    <a:lstStyle/>
                    <a:p>
                      <a:r>
                        <a:rPr lang="cs-CZ" sz="1200" b="0" i="0" u="none" strike="noStrike" kern="1200" dirty="0">
                          <a:solidFill>
                            <a:schemeClr val="dk1"/>
                          </a:solidFill>
                          <a:effectLst/>
                          <a:latin typeface="+mn-lt"/>
                          <a:ea typeface="+mn-ea"/>
                          <a:cs typeface="+mn-cs"/>
                        </a:rPr>
                        <a:t>Projekty zaměřené na zaměření území, geodetické práce a zpracovávání </a:t>
                      </a:r>
                      <a:r>
                        <a:rPr lang="cs-CZ" sz="1200" b="0" i="0" u="none" strike="noStrike" kern="1200" dirty="0" err="1">
                          <a:solidFill>
                            <a:schemeClr val="dk1"/>
                          </a:solidFill>
                          <a:effectLst/>
                          <a:latin typeface="+mn-lt"/>
                          <a:ea typeface="+mn-ea"/>
                          <a:cs typeface="+mn-cs"/>
                        </a:rPr>
                        <a:t>navrhů</a:t>
                      </a:r>
                      <a:r>
                        <a:rPr lang="cs-CZ" sz="1200" b="0" i="0" u="none" strike="noStrike" kern="1200" dirty="0">
                          <a:solidFill>
                            <a:schemeClr val="dk1"/>
                          </a:solidFill>
                          <a:effectLst/>
                          <a:latin typeface="+mn-lt"/>
                          <a:ea typeface="+mn-ea"/>
                          <a:cs typeface="+mn-cs"/>
                        </a:rPr>
                        <a:t> pozemkových úprav, vytyčování nově navržených pozemků (na základě schváleného návrhu PÚ), pak samotná realizace PÚ, realizace opatření pro retenci vody v krajině, ochranu životního prostředí a zvýšení ekologické stability krajiny. </a:t>
                      </a:r>
                      <a:endParaRPr lang="cs-CZ" sz="1050" dirty="0"/>
                    </a:p>
                  </a:txBody>
                  <a:tcPr/>
                </a:tc>
                <a:extLst>
                  <a:ext uri="{0D108BD9-81ED-4DB2-BD59-A6C34878D82A}">
                    <a16:rowId xmlns:a16="http://schemas.microsoft.com/office/drawing/2014/main" val="445819565"/>
                  </a:ext>
                </a:extLst>
              </a:tr>
              <a:tr h="370840">
                <a:tc>
                  <a:txBody>
                    <a:bodyPr/>
                    <a:lstStyle/>
                    <a:p>
                      <a:r>
                        <a:rPr lang="cs-CZ" sz="1400" dirty="0"/>
                        <a:t>F15 Lesnická infrastruktura</a:t>
                      </a:r>
                    </a:p>
                  </a:txBody>
                  <a:tcPr/>
                </a:tc>
                <a:tc>
                  <a:txBody>
                    <a:bodyPr/>
                    <a:lstStyle/>
                    <a:p>
                      <a:r>
                        <a:rPr lang="cs-CZ" sz="1200" kern="1200" dirty="0" err="1">
                          <a:solidFill>
                            <a:schemeClr val="dk1"/>
                          </a:solidFill>
                          <a:effectLst/>
                          <a:latin typeface="+mn-lt"/>
                          <a:ea typeface="+mn-ea"/>
                          <a:cs typeface="+mn-cs"/>
                        </a:rPr>
                        <a:t>Držitele</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vlastníci</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nájemci</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pachtýři</a:t>
                      </a:r>
                      <a:r>
                        <a:rPr lang="cs-CZ" sz="1200" kern="1200" dirty="0">
                          <a:solidFill>
                            <a:schemeClr val="dk1"/>
                          </a:solidFill>
                          <a:effectLst/>
                          <a:latin typeface="+mn-lt"/>
                          <a:ea typeface="+mn-ea"/>
                          <a:cs typeface="+mn-cs"/>
                        </a:rPr>
                        <a:t> nebo </a:t>
                      </a:r>
                      <a:r>
                        <a:rPr lang="cs-CZ" sz="1200" kern="1200" dirty="0" err="1">
                          <a:solidFill>
                            <a:schemeClr val="dk1"/>
                          </a:solidFill>
                          <a:effectLst/>
                          <a:latin typeface="+mn-lt"/>
                          <a:ea typeface="+mn-ea"/>
                          <a:cs typeface="+mn-cs"/>
                        </a:rPr>
                        <a:t>vypůjčitele</a:t>
                      </a:r>
                      <a:r>
                        <a:rPr lang="cs-CZ" sz="1200" kern="1200" dirty="0">
                          <a:solidFill>
                            <a:schemeClr val="dk1"/>
                          </a:solidFill>
                          <a:effectLst/>
                          <a:latin typeface="+mn-lt"/>
                          <a:ea typeface="+mn-ea"/>
                          <a:cs typeface="+mn-cs"/>
                        </a:rPr>
                        <a:t>́) lesů, </a:t>
                      </a:r>
                      <a:r>
                        <a:rPr lang="cs-CZ" sz="1200" kern="1200" dirty="0" err="1">
                          <a:solidFill>
                            <a:schemeClr val="dk1"/>
                          </a:solidFill>
                          <a:effectLst/>
                          <a:latin typeface="+mn-lt"/>
                          <a:ea typeface="+mn-ea"/>
                          <a:cs typeface="+mn-cs"/>
                        </a:rPr>
                        <a:t>kteři</a:t>
                      </a:r>
                      <a:r>
                        <a:rPr lang="cs-CZ" sz="1200" kern="1200" dirty="0">
                          <a:solidFill>
                            <a:schemeClr val="dk1"/>
                          </a:solidFill>
                          <a:effectLst/>
                          <a:latin typeface="+mn-lt"/>
                          <a:ea typeface="+mn-ea"/>
                          <a:cs typeface="+mn-cs"/>
                        </a:rPr>
                        <a:t>́ jsou </a:t>
                      </a:r>
                      <a:r>
                        <a:rPr lang="cs-CZ" sz="1200" kern="1200" dirty="0" err="1">
                          <a:solidFill>
                            <a:schemeClr val="dk1"/>
                          </a:solidFill>
                          <a:effectLst/>
                          <a:latin typeface="+mn-lt"/>
                          <a:ea typeface="+mn-ea"/>
                          <a:cs typeface="+mn-cs"/>
                        </a:rPr>
                        <a:t>fyzickými</a:t>
                      </a:r>
                      <a:r>
                        <a:rPr lang="cs-CZ" sz="1200" kern="1200" dirty="0">
                          <a:solidFill>
                            <a:schemeClr val="dk1"/>
                          </a:solidFill>
                          <a:effectLst/>
                          <a:latin typeface="+mn-lt"/>
                          <a:ea typeface="+mn-ea"/>
                          <a:cs typeface="+mn-cs"/>
                        </a:rPr>
                        <a:t> nebo </a:t>
                      </a:r>
                      <a:r>
                        <a:rPr lang="cs-CZ" sz="1200" kern="1200" dirty="0" err="1">
                          <a:solidFill>
                            <a:schemeClr val="dk1"/>
                          </a:solidFill>
                          <a:effectLst/>
                          <a:latin typeface="+mn-lt"/>
                          <a:ea typeface="+mn-ea"/>
                          <a:cs typeface="+mn-cs"/>
                        </a:rPr>
                        <a:t>soukromými</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právnickými</a:t>
                      </a:r>
                      <a:r>
                        <a:rPr lang="cs-CZ" sz="1200" kern="1200" dirty="0">
                          <a:solidFill>
                            <a:schemeClr val="dk1"/>
                          </a:solidFill>
                          <a:effectLst/>
                          <a:latin typeface="+mn-lt"/>
                          <a:ea typeface="+mn-ea"/>
                          <a:cs typeface="+mn-cs"/>
                        </a:rPr>
                        <a:t> osobami, </a:t>
                      </a:r>
                      <a:r>
                        <a:rPr lang="cs-CZ" sz="1200" kern="1200" dirty="0" err="1">
                          <a:solidFill>
                            <a:schemeClr val="dk1"/>
                          </a:solidFill>
                          <a:effectLst/>
                          <a:latin typeface="+mn-lt"/>
                          <a:ea typeface="+mn-ea"/>
                          <a:cs typeface="+mn-cs"/>
                        </a:rPr>
                        <a:t>včetne</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sdruženi</a:t>
                      </a:r>
                      <a:r>
                        <a:rPr lang="cs-CZ" sz="1200" kern="1200" dirty="0">
                          <a:solidFill>
                            <a:schemeClr val="dk1"/>
                          </a:solidFill>
                          <a:effectLst/>
                          <a:latin typeface="+mn-lt"/>
                          <a:ea typeface="+mn-ea"/>
                          <a:cs typeface="+mn-cs"/>
                        </a:rPr>
                        <a:t>́ s </a:t>
                      </a:r>
                      <a:r>
                        <a:rPr lang="cs-CZ" sz="1200" kern="1200" dirty="0" err="1">
                          <a:solidFill>
                            <a:schemeClr val="dk1"/>
                          </a:solidFill>
                          <a:effectLst/>
                          <a:latin typeface="+mn-lt"/>
                          <a:ea typeface="+mn-ea"/>
                          <a:cs typeface="+mn-cs"/>
                        </a:rPr>
                        <a:t>právni</a:t>
                      </a:r>
                      <a:r>
                        <a:rPr lang="cs-CZ" sz="1200" kern="1200" dirty="0">
                          <a:solidFill>
                            <a:schemeClr val="dk1"/>
                          </a:solidFill>
                          <a:effectLst/>
                          <a:latin typeface="+mn-lt"/>
                          <a:ea typeface="+mn-ea"/>
                          <a:cs typeface="+mn-cs"/>
                        </a:rPr>
                        <a:t>́ subjektivitou nebo spolků, </a:t>
                      </a:r>
                      <a:r>
                        <a:rPr lang="cs-CZ" sz="1200" kern="1200" dirty="0" err="1">
                          <a:solidFill>
                            <a:schemeClr val="dk1"/>
                          </a:solidFill>
                          <a:effectLst/>
                          <a:latin typeface="+mn-lt"/>
                          <a:ea typeface="+mn-ea"/>
                          <a:cs typeface="+mn-cs"/>
                        </a:rPr>
                        <a:t>vysokými</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školami</a:t>
                      </a:r>
                      <a:r>
                        <a:rPr lang="cs-CZ" sz="1200" kern="1200" dirty="0">
                          <a:solidFill>
                            <a:schemeClr val="dk1"/>
                          </a:solidFill>
                          <a:effectLst/>
                          <a:latin typeface="+mn-lt"/>
                          <a:ea typeface="+mn-ea"/>
                          <a:cs typeface="+mn-cs"/>
                        </a:rPr>
                        <a:t> se </a:t>
                      </a:r>
                      <a:r>
                        <a:rPr lang="cs-CZ" sz="1200" kern="1200" dirty="0" err="1">
                          <a:solidFill>
                            <a:schemeClr val="dk1"/>
                          </a:solidFill>
                          <a:effectLst/>
                          <a:latin typeface="+mn-lt"/>
                          <a:ea typeface="+mn-ea"/>
                          <a:cs typeface="+mn-cs"/>
                        </a:rPr>
                        <a:t>školním</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lesním</a:t>
                      </a:r>
                      <a:r>
                        <a:rPr lang="cs-CZ" sz="1200" kern="1200" dirty="0">
                          <a:solidFill>
                            <a:schemeClr val="dk1"/>
                          </a:solidFill>
                          <a:effectLst/>
                          <a:latin typeface="+mn-lt"/>
                          <a:ea typeface="+mn-ea"/>
                          <a:cs typeface="+mn-cs"/>
                        </a:rPr>
                        <a:t> podnikem, </a:t>
                      </a:r>
                      <a:r>
                        <a:rPr lang="cs-CZ" sz="1200" kern="1200" dirty="0" err="1">
                          <a:solidFill>
                            <a:schemeClr val="dk1"/>
                          </a:solidFill>
                          <a:effectLst/>
                          <a:latin typeface="+mn-lt"/>
                          <a:ea typeface="+mn-ea"/>
                          <a:cs typeface="+mn-cs"/>
                        </a:rPr>
                        <a:t>středními</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školami</a:t>
                      </a:r>
                      <a:r>
                        <a:rPr lang="cs-CZ" sz="1200" kern="1200" dirty="0">
                          <a:solidFill>
                            <a:schemeClr val="dk1"/>
                          </a:solidFill>
                          <a:effectLst/>
                          <a:latin typeface="+mn-lt"/>
                          <a:ea typeface="+mn-ea"/>
                          <a:cs typeface="+mn-cs"/>
                        </a:rPr>
                        <a:t> nebo </a:t>
                      </a:r>
                      <a:r>
                        <a:rPr lang="cs-CZ" sz="1200" kern="1200" dirty="0" err="1">
                          <a:solidFill>
                            <a:schemeClr val="dk1"/>
                          </a:solidFill>
                          <a:effectLst/>
                          <a:latin typeface="+mn-lt"/>
                          <a:ea typeface="+mn-ea"/>
                          <a:cs typeface="+mn-cs"/>
                        </a:rPr>
                        <a:t>učilišti</a:t>
                      </a:r>
                      <a:r>
                        <a:rPr lang="cs-CZ" sz="1200" kern="1200" dirty="0">
                          <a:solidFill>
                            <a:schemeClr val="dk1"/>
                          </a:solidFill>
                          <a:effectLst/>
                          <a:latin typeface="+mn-lt"/>
                          <a:ea typeface="+mn-ea"/>
                          <a:cs typeface="+mn-cs"/>
                        </a:rPr>
                        <a:t> se </a:t>
                      </a:r>
                      <a:r>
                        <a:rPr lang="cs-CZ" sz="1200" kern="1200" dirty="0" err="1">
                          <a:solidFill>
                            <a:schemeClr val="dk1"/>
                          </a:solidFill>
                          <a:effectLst/>
                          <a:latin typeface="+mn-lt"/>
                          <a:ea typeface="+mn-ea"/>
                          <a:cs typeface="+mn-cs"/>
                        </a:rPr>
                        <a:t>školním</a:t>
                      </a:r>
                      <a:r>
                        <a:rPr lang="cs-CZ" sz="1200" kern="1200" dirty="0">
                          <a:solidFill>
                            <a:schemeClr val="dk1"/>
                          </a:solidFill>
                          <a:effectLst/>
                          <a:latin typeface="+mn-lt"/>
                          <a:ea typeface="+mn-ea"/>
                          <a:cs typeface="+mn-cs"/>
                        </a:rPr>
                        <a:t> </a:t>
                      </a:r>
                      <a:r>
                        <a:rPr lang="cs-CZ" sz="1200" kern="1200" dirty="0" err="1">
                          <a:solidFill>
                            <a:schemeClr val="dk1"/>
                          </a:solidFill>
                          <a:effectLst/>
                          <a:latin typeface="+mn-lt"/>
                          <a:ea typeface="+mn-ea"/>
                          <a:cs typeface="+mn-cs"/>
                        </a:rPr>
                        <a:t>polesím</a:t>
                      </a:r>
                      <a:r>
                        <a:rPr lang="cs-CZ" sz="1200" kern="1200" dirty="0">
                          <a:solidFill>
                            <a:schemeClr val="dk1"/>
                          </a:solidFill>
                          <a:effectLst/>
                          <a:latin typeface="+mn-lt"/>
                          <a:ea typeface="+mn-ea"/>
                          <a:cs typeface="+mn-cs"/>
                        </a:rPr>
                        <a:t>, obcemi, </a:t>
                      </a:r>
                      <a:r>
                        <a:rPr lang="cs-CZ" sz="1200" kern="1200" dirty="0" err="1">
                          <a:solidFill>
                            <a:schemeClr val="dk1"/>
                          </a:solidFill>
                          <a:effectLst/>
                          <a:latin typeface="+mn-lt"/>
                          <a:ea typeface="+mn-ea"/>
                          <a:cs typeface="+mn-cs"/>
                        </a:rPr>
                        <a:t>právnickými</a:t>
                      </a:r>
                      <a:r>
                        <a:rPr lang="cs-CZ" sz="1200" kern="1200" dirty="0">
                          <a:solidFill>
                            <a:schemeClr val="dk1"/>
                          </a:solidFill>
                          <a:effectLst/>
                          <a:latin typeface="+mn-lt"/>
                          <a:ea typeface="+mn-ea"/>
                          <a:cs typeface="+mn-cs"/>
                        </a:rPr>
                        <a:t> osobami </a:t>
                      </a:r>
                      <a:r>
                        <a:rPr lang="cs-CZ" sz="1200" kern="1200" dirty="0" err="1">
                          <a:solidFill>
                            <a:schemeClr val="dk1"/>
                          </a:solidFill>
                          <a:effectLst/>
                          <a:latin typeface="+mn-lt"/>
                          <a:ea typeface="+mn-ea"/>
                          <a:cs typeface="+mn-cs"/>
                        </a:rPr>
                        <a:t>zřízenými</a:t>
                      </a:r>
                      <a:r>
                        <a:rPr lang="cs-CZ" sz="1200" kern="1200" dirty="0">
                          <a:solidFill>
                            <a:schemeClr val="dk1"/>
                          </a:solidFill>
                          <a:effectLst/>
                          <a:latin typeface="+mn-lt"/>
                          <a:ea typeface="+mn-ea"/>
                          <a:cs typeface="+mn-cs"/>
                        </a:rPr>
                        <a:t> nebo </a:t>
                      </a:r>
                      <a:r>
                        <a:rPr lang="cs-CZ" sz="1200" kern="1200" dirty="0" err="1">
                          <a:solidFill>
                            <a:schemeClr val="dk1"/>
                          </a:solidFill>
                          <a:effectLst/>
                          <a:latin typeface="+mn-lt"/>
                          <a:ea typeface="+mn-ea"/>
                          <a:cs typeface="+mn-cs"/>
                        </a:rPr>
                        <a:t>založenými</a:t>
                      </a:r>
                      <a:r>
                        <a:rPr lang="cs-CZ" sz="1200" kern="1200" dirty="0">
                          <a:solidFill>
                            <a:schemeClr val="dk1"/>
                          </a:solidFill>
                          <a:effectLst/>
                          <a:latin typeface="+mn-lt"/>
                          <a:ea typeface="+mn-ea"/>
                          <a:cs typeface="+mn-cs"/>
                        </a:rPr>
                        <a:t> obcemi nebo kraji nebo jsou </a:t>
                      </a:r>
                      <a:r>
                        <a:rPr lang="cs-CZ" sz="1200" kern="1200" dirty="0" err="1">
                          <a:solidFill>
                            <a:schemeClr val="dk1"/>
                          </a:solidFill>
                          <a:effectLst/>
                          <a:latin typeface="+mn-lt"/>
                          <a:ea typeface="+mn-ea"/>
                          <a:cs typeface="+mn-cs"/>
                        </a:rPr>
                        <a:t>dobrovolnými</a:t>
                      </a:r>
                      <a:r>
                        <a:rPr lang="cs-CZ" sz="1200" kern="1200" dirty="0">
                          <a:solidFill>
                            <a:schemeClr val="dk1"/>
                          </a:solidFill>
                          <a:effectLst/>
                          <a:latin typeface="+mn-lt"/>
                          <a:ea typeface="+mn-ea"/>
                          <a:cs typeface="+mn-cs"/>
                        </a:rPr>
                        <a:t> svazky obcí.</a:t>
                      </a:r>
                      <a:endParaRPr lang="cs-CZ" sz="1200" dirty="0">
                        <a:effectLst/>
                      </a:endParaRPr>
                    </a:p>
                  </a:txBody>
                  <a:tcPr/>
                </a:tc>
                <a:tc>
                  <a:txBody>
                    <a:bodyPr/>
                    <a:lstStyle/>
                    <a:p>
                      <a:r>
                        <a:rPr lang="cs-CZ" sz="1100" dirty="0"/>
                        <a:t>6 000 000,- Kč</a:t>
                      </a:r>
                    </a:p>
                  </a:txBody>
                  <a:tcPr/>
                </a:tc>
                <a:tc>
                  <a:txBody>
                    <a:bodyPr/>
                    <a:lstStyle/>
                    <a:p>
                      <a:r>
                        <a:rPr lang="cs-CZ" sz="1200" b="0" i="0" u="none" strike="noStrike" kern="1200" dirty="0">
                          <a:solidFill>
                            <a:schemeClr val="dk1"/>
                          </a:solidFill>
                          <a:effectLst/>
                          <a:latin typeface="+mn-lt"/>
                          <a:ea typeface="+mn-ea"/>
                          <a:cs typeface="+mn-cs"/>
                        </a:rPr>
                        <a:t>obnova a výstavba lesních cest, pořízení technického vybavení</a:t>
                      </a:r>
                      <a:endParaRPr lang="cs-CZ" sz="1050" dirty="0"/>
                    </a:p>
                  </a:txBody>
                  <a:tcPr/>
                </a:tc>
                <a:extLst>
                  <a:ext uri="{0D108BD9-81ED-4DB2-BD59-A6C34878D82A}">
                    <a16:rowId xmlns:a16="http://schemas.microsoft.com/office/drawing/2014/main" val="3493468728"/>
                  </a:ext>
                </a:extLst>
              </a:tr>
              <a:tr h="370840">
                <a:tc>
                  <a:txBody>
                    <a:bodyPr/>
                    <a:lstStyle/>
                    <a:p>
                      <a:r>
                        <a:rPr lang="cs-CZ" sz="1400" dirty="0"/>
                        <a:t>F14 Zemědělská infrastruktura</a:t>
                      </a:r>
                    </a:p>
                  </a:txBody>
                  <a:tcPr/>
                </a:tc>
                <a:tc>
                  <a:txBody>
                    <a:bodyPr/>
                    <a:lstStyle/>
                    <a:p>
                      <a:r>
                        <a:rPr lang="cs-CZ" sz="1200" kern="1200" dirty="0">
                          <a:solidFill>
                            <a:schemeClr val="dk1"/>
                          </a:solidFill>
                          <a:effectLst/>
                          <a:latin typeface="+mn-lt"/>
                          <a:ea typeface="+mn-ea"/>
                          <a:cs typeface="+mn-cs"/>
                        </a:rPr>
                        <a:t>Obec nebo zemědělský podnikatel</a:t>
                      </a:r>
                      <a:endParaRPr lang="cs-CZ" sz="1200" dirty="0">
                        <a:effectLst/>
                      </a:endParaRPr>
                    </a:p>
                  </a:txBody>
                  <a:tcPr/>
                </a:tc>
                <a:tc>
                  <a:txBody>
                    <a:bodyPr/>
                    <a:lstStyle/>
                    <a:p>
                      <a:r>
                        <a:rPr lang="cs-CZ" sz="1100" dirty="0"/>
                        <a:t>4 444 450,- Kč</a:t>
                      </a:r>
                    </a:p>
                  </a:txBody>
                  <a:tcPr/>
                </a:tc>
                <a:tc>
                  <a:txBody>
                    <a:bodyPr/>
                    <a:lstStyle/>
                    <a:p>
                      <a:r>
                        <a:rPr lang="cs-CZ" sz="1200" b="0" i="0" u="none" strike="noStrike" kern="1200" dirty="0">
                          <a:solidFill>
                            <a:schemeClr val="dk1"/>
                          </a:solidFill>
                          <a:effectLst/>
                          <a:latin typeface="+mn-lt"/>
                          <a:ea typeface="+mn-ea"/>
                          <a:cs typeface="+mn-cs"/>
                        </a:rPr>
                        <a:t>provádění pozemkových úprav s cílem zlepšení infrastruktury pro rozvoj, modernizaci a přizpůsobení se zemědělství; hmotné i nehmotné investice související s rekonstrukcí a budováním zemědělské infrastruktury, zlepšení kvality a hustoty polních cest, pořízení techniky</a:t>
                      </a:r>
                      <a:endParaRPr lang="cs-CZ" sz="1050" dirty="0"/>
                    </a:p>
                  </a:txBody>
                  <a:tcPr/>
                </a:tc>
                <a:extLst>
                  <a:ext uri="{0D108BD9-81ED-4DB2-BD59-A6C34878D82A}">
                    <a16:rowId xmlns:a16="http://schemas.microsoft.com/office/drawing/2014/main" val="963002552"/>
                  </a:ext>
                </a:extLst>
              </a:tr>
            </a:tbl>
          </a:graphicData>
        </a:graphic>
      </p:graphicFrame>
      <p:sp>
        <p:nvSpPr>
          <p:cNvPr id="5" name="Zástupný symbol pro číslo snímku 4">
            <a:extLst>
              <a:ext uri="{FF2B5EF4-FFF2-40B4-BE49-F238E27FC236}">
                <a16:creationId xmlns:a16="http://schemas.microsoft.com/office/drawing/2014/main" id="{6A2CA0AE-6138-1645-A47D-87630A60BDE1}"/>
              </a:ext>
            </a:extLst>
          </p:cNvPr>
          <p:cNvSpPr>
            <a:spLocks noGrp="1"/>
          </p:cNvSpPr>
          <p:nvPr>
            <p:ph type="sldNum" sz="quarter" idx="12"/>
          </p:nvPr>
        </p:nvSpPr>
        <p:spPr/>
        <p:txBody>
          <a:bodyPr/>
          <a:lstStyle/>
          <a:p>
            <a:fld id="{CA6B5227-2C6F-B94D-9D8F-826F9170706D}" type="slidenum">
              <a:rPr lang="en-US" smtClean="0"/>
              <a:t>5</a:t>
            </a:fld>
            <a:endParaRPr lang="en-US" dirty="0"/>
          </a:p>
        </p:txBody>
      </p:sp>
      <p:pic>
        <p:nvPicPr>
          <p:cNvPr id="7" name="Picture 2" descr="\\nt1\O\Loga 2014_2020\IROP\Logolinky\RGB\JPG\IROP_CZ_RO_B_C RGB_malý.jpg">
            <a:extLst>
              <a:ext uri="{FF2B5EF4-FFF2-40B4-BE49-F238E27FC236}">
                <a16:creationId xmlns:a16="http://schemas.microsoft.com/office/drawing/2014/main" id="{FD2111A8-9ED2-904A-8530-E2C174BAFF95}"/>
              </a:ext>
            </a:extLst>
          </p:cNvPr>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B6C5FF2E-0277-DD4F-A713-AF7A5DF35E45}"/>
              </a:ext>
            </a:extLst>
          </p:cNvPr>
          <p:cNvPicPr>
            <a:picLocks noChangeAspect="1"/>
          </p:cNvPicPr>
          <p:nvPr/>
        </p:nvPicPr>
        <p:blipFill>
          <a:blip r:embed="rId4">
            <a:alphaModFix amt="49000"/>
          </a:blip>
          <a:stretch>
            <a:fillRect/>
          </a:stretch>
        </p:blipFill>
        <p:spPr>
          <a:xfrm>
            <a:off x="2916621" y="6409427"/>
            <a:ext cx="394450" cy="384829"/>
          </a:xfrm>
          <a:prstGeom prst="rect">
            <a:avLst/>
          </a:prstGeom>
        </p:spPr>
      </p:pic>
      <p:pic>
        <p:nvPicPr>
          <p:cNvPr id="9" name="Obrázek 8">
            <a:extLst>
              <a:ext uri="{FF2B5EF4-FFF2-40B4-BE49-F238E27FC236}">
                <a16:creationId xmlns:a16="http://schemas.microsoft.com/office/drawing/2014/main" id="{05319437-83F0-794A-9811-2F88A7E2FFCA}"/>
              </a:ext>
            </a:extLst>
          </p:cNvPr>
          <p:cNvPicPr>
            <a:picLocks noChangeAspect="1"/>
          </p:cNvPicPr>
          <p:nvPr/>
        </p:nvPicPr>
        <p:blipFill>
          <a:blip r:embed="rId5"/>
          <a:stretch>
            <a:fillRect/>
          </a:stretch>
        </p:blipFill>
        <p:spPr>
          <a:xfrm>
            <a:off x="31751" y="6243138"/>
            <a:ext cx="3630082" cy="598089"/>
          </a:xfrm>
          <a:prstGeom prst="rect">
            <a:avLst/>
          </a:prstGeom>
        </p:spPr>
      </p:pic>
      <p:pic>
        <p:nvPicPr>
          <p:cNvPr id="10" name="Obrázek 9">
            <a:extLst>
              <a:ext uri="{FF2B5EF4-FFF2-40B4-BE49-F238E27FC236}">
                <a16:creationId xmlns:a16="http://schemas.microsoft.com/office/drawing/2014/main" id="{027B97D3-9AF4-724F-8297-0E692724A885}"/>
              </a:ext>
            </a:extLst>
          </p:cNvPr>
          <p:cNvPicPr>
            <a:picLocks noChangeAspect="1"/>
          </p:cNvPicPr>
          <p:nvPr/>
        </p:nvPicPr>
        <p:blipFill>
          <a:blip r:embed="rId6"/>
          <a:stretch>
            <a:fillRect/>
          </a:stretch>
        </p:blipFill>
        <p:spPr>
          <a:xfrm>
            <a:off x="3800292" y="6200965"/>
            <a:ext cx="590624" cy="590624"/>
          </a:xfrm>
          <a:prstGeom prst="rect">
            <a:avLst/>
          </a:prstGeom>
        </p:spPr>
      </p:pic>
    </p:spTree>
    <p:extLst>
      <p:ext uri="{BB962C8B-B14F-4D97-AF65-F5344CB8AC3E}">
        <p14:creationId xmlns:p14="http://schemas.microsoft.com/office/powerpoint/2010/main" val="188617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C758F6-3E97-DE44-A6E6-35488249F87C}"/>
              </a:ext>
            </a:extLst>
          </p:cNvPr>
          <p:cNvSpPr>
            <a:spLocks noGrp="1"/>
          </p:cNvSpPr>
          <p:nvPr>
            <p:ph type="title"/>
          </p:nvPr>
        </p:nvSpPr>
        <p:spPr/>
        <p:txBody>
          <a:bodyPr/>
          <a:lstStyle/>
          <a:p>
            <a:r>
              <a:rPr lang="cs-CZ" dirty="0"/>
              <a:t>F2 Zemědělský podnikatel</a:t>
            </a:r>
          </a:p>
        </p:txBody>
      </p:sp>
      <p:sp>
        <p:nvSpPr>
          <p:cNvPr id="3" name="Zástupný obsah 2">
            <a:extLst>
              <a:ext uri="{FF2B5EF4-FFF2-40B4-BE49-F238E27FC236}">
                <a16:creationId xmlns:a16="http://schemas.microsoft.com/office/drawing/2014/main" id="{2C20A155-B479-824F-91BB-8AA1187E9BF7}"/>
              </a:ext>
            </a:extLst>
          </p:cNvPr>
          <p:cNvSpPr>
            <a:spLocks noGrp="1"/>
          </p:cNvSpPr>
          <p:nvPr>
            <p:ph idx="1"/>
          </p:nvPr>
        </p:nvSpPr>
        <p:spPr>
          <a:xfrm>
            <a:off x="628650" y="1597306"/>
            <a:ext cx="7886700" cy="4579657"/>
          </a:xfrm>
        </p:spPr>
        <p:txBody>
          <a:bodyPr>
            <a:normAutofit/>
          </a:bodyPr>
          <a:lstStyle/>
          <a:p>
            <a:r>
              <a:rPr lang="cs-CZ" dirty="0"/>
              <a:t>Výše dotace je 50 % z celkových způsobilých výdajů</a:t>
            </a:r>
          </a:p>
          <a:p>
            <a:r>
              <a:rPr lang="cs-CZ" dirty="0"/>
              <a:t>Možnost navýšení o 10 % pro mladé začínající zemědělce a o 10 % pro oblasti LFP</a:t>
            </a:r>
          </a:p>
          <a:p>
            <a:r>
              <a:rPr lang="cs-CZ" dirty="0"/>
              <a:t>Dotaci lze poskytnout pouze na </a:t>
            </a:r>
            <a:r>
              <a:rPr lang="cs-CZ" dirty="0" err="1"/>
              <a:t>investični</a:t>
            </a:r>
            <a:r>
              <a:rPr lang="cs-CZ" dirty="0"/>
              <a:t>́ </a:t>
            </a:r>
            <a:r>
              <a:rPr lang="cs-CZ" dirty="0" err="1"/>
              <a:t>výdaje</a:t>
            </a:r>
            <a:r>
              <a:rPr lang="cs-CZ" dirty="0"/>
              <a:t>:</a:t>
            </a:r>
          </a:p>
          <a:p>
            <a:pPr marL="0" indent="0">
              <a:buNone/>
            </a:pPr>
            <a:r>
              <a:rPr lang="cs-CZ" sz="1600" dirty="0"/>
              <a:t>1) Stavby, stroje a technologie v </a:t>
            </a:r>
            <a:r>
              <a:rPr lang="cs-CZ" sz="1600" dirty="0" err="1"/>
              <a:t>živočišne</a:t>
            </a:r>
            <a:r>
              <a:rPr lang="cs-CZ" sz="1600" dirty="0"/>
              <a:t>́ </a:t>
            </a:r>
            <a:r>
              <a:rPr lang="cs-CZ" sz="1600" dirty="0" err="1"/>
              <a:t>výrobe</a:t>
            </a:r>
            <a:r>
              <a:rPr lang="cs-CZ" sz="1600" dirty="0"/>
              <a:t>̌</a:t>
            </a:r>
          </a:p>
          <a:p>
            <a:pPr marL="0" indent="0">
              <a:buNone/>
            </a:pPr>
            <a:r>
              <a:rPr lang="cs-CZ" sz="1600" dirty="0"/>
              <a:t>2) stavby, stroje a technologie pro rostlinnou a </a:t>
            </a:r>
            <a:r>
              <a:rPr lang="cs-CZ" sz="1600" dirty="0" err="1"/>
              <a:t>školkařskou</a:t>
            </a:r>
            <a:r>
              <a:rPr lang="cs-CZ" sz="1600" dirty="0"/>
              <a:t> </a:t>
            </a:r>
            <a:r>
              <a:rPr lang="cs-CZ" sz="1600" dirty="0" err="1"/>
              <a:t>výrobu</a:t>
            </a:r>
            <a:endParaRPr lang="cs-CZ" sz="1600" dirty="0"/>
          </a:p>
          <a:p>
            <a:pPr marL="0" indent="0">
              <a:buNone/>
            </a:pPr>
            <a:r>
              <a:rPr lang="cs-CZ" sz="1600" dirty="0"/>
              <a:t>3) </a:t>
            </a:r>
            <a:r>
              <a:rPr lang="cs-CZ" sz="1600" dirty="0" err="1"/>
              <a:t>peletárny</a:t>
            </a:r>
            <a:r>
              <a:rPr lang="cs-CZ" sz="1600" dirty="0"/>
              <a:t>, </a:t>
            </a:r>
            <a:r>
              <a:rPr lang="cs-CZ" sz="1600" dirty="0" err="1"/>
              <a:t>jejichz</a:t>
            </a:r>
            <a:r>
              <a:rPr lang="cs-CZ" sz="1600" dirty="0"/>
              <a:t>̌ </a:t>
            </a:r>
            <a:r>
              <a:rPr lang="cs-CZ" sz="1600" dirty="0" err="1"/>
              <a:t>veškera</a:t>
            </a:r>
            <a:r>
              <a:rPr lang="cs-CZ" sz="1600" dirty="0"/>
              <a:t>́ produkce bude </a:t>
            </a:r>
            <a:r>
              <a:rPr lang="cs-CZ" sz="1600" dirty="0" err="1"/>
              <a:t>spotřebována</a:t>
            </a:r>
            <a:r>
              <a:rPr lang="cs-CZ" sz="1600" dirty="0"/>
              <a:t> </a:t>
            </a:r>
            <a:r>
              <a:rPr lang="cs-CZ" sz="1600" dirty="0" err="1"/>
              <a:t>přímo</a:t>
            </a:r>
            <a:r>
              <a:rPr lang="cs-CZ" sz="1600" dirty="0"/>
              <a:t> v </a:t>
            </a:r>
            <a:r>
              <a:rPr lang="cs-CZ" sz="1600" dirty="0" err="1"/>
              <a:t>zemědělském</a:t>
            </a:r>
            <a:endParaRPr lang="cs-CZ" sz="1600" dirty="0"/>
          </a:p>
          <a:p>
            <a:pPr marL="0" indent="0">
              <a:buNone/>
            </a:pPr>
            <a:r>
              <a:rPr lang="cs-CZ" sz="1600" dirty="0"/>
              <a:t>Podniku</a:t>
            </a:r>
          </a:p>
          <a:p>
            <a:pPr marL="0" indent="0">
              <a:buNone/>
            </a:pPr>
            <a:r>
              <a:rPr lang="cs-CZ" sz="1600" dirty="0"/>
              <a:t>4) </a:t>
            </a:r>
            <a:r>
              <a:rPr lang="cs-CZ" sz="1600" dirty="0" err="1"/>
              <a:t>nákup</a:t>
            </a:r>
            <a:r>
              <a:rPr lang="cs-CZ" sz="1600" dirty="0"/>
              <a:t> nemovitosti</a:t>
            </a:r>
          </a:p>
          <a:p>
            <a:r>
              <a:rPr lang="cs-CZ" dirty="0"/>
              <a:t>Specifické přílohy:</a:t>
            </a:r>
          </a:p>
          <a:p>
            <a:pPr marL="0" indent="0">
              <a:buNone/>
            </a:pPr>
            <a:r>
              <a:rPr lang="cs-CZ" sz="1600" dirty="0"/>
              <a:t>1) Souhlasné stanovisko MŽP</a:t>
            </a:r>
          </a:p>
          <a:p>
            <a:pPr marL="0" indent="0">
              <a:buNone/>
            </a:pPr>
            <a:r>
              <a:rPr lang="cs-CZ" sz="1600" dirty="0"/>
              <a:t>2) </a:t>
            </a:r>
            <a:r>
              <a:rPr lang="cs-CZ" sz="1600" dirty="0" err="1"/>
              <a:t>sděleni</a:t>
            </a:r>
            <a:r>
              <a:rPr lang="cs-CZ" sz="1600" dirty="0"/>
              <a:t>́ k </a:t>
            </a:r>
            <a:r>
              <a:rPr lang="cs-CZ" sz="1600" dirty="0" err="1"/>
              <a:t>podlimitnímu</a:t>
            </a:r>
            <a:r>
              <a:rPr lang="cs-CZ" sz="1600" dirty="0"/>
              <a:t> </a:t>
            </a:r>
            <a:r>
              <a:rPr lang="cs-CZ" sz="1600" dirty="0" err="1"/>
              <a:t>záměru</a:t>
            </a:r>
            <a:r>
              <a:rPr lang="cs-CZ" sz="1600" dirty="0"/>
              <a:t> se </a:t>
            </a:r>
            <a:r>
              <a:rPr lang="cs-CZ" sz="1600" dirty="0" err="1"/>
              <a:t>závěrem</a:t>
            </a:r>
            <a:r>
              <a:rPr lang="cs-CZ" sz="1600" dirty="0"/>
              <a:t>, </a:t>
            </a:r>
            <a:r>
              <a:rPr lang="cs-CZ" sz="1600" dirty="0" err="1"/>
              <a:t>že</a:t>
            </a:r>
            <a:r>
              <a:rPr lang="cs-CZ" sz="1600" dirty="0"/>
              <a:t> </a:t>
            </a:r>
            <a:r>
              <a:rPr lang="cs-CZ" sz="1600" dirty="0" err="1"/>
              <a:t>předloženy</a:t>
            </a:r>
            <a:r>
              <a:rPr lang="cs-CZ" sz="1600" dirty="0"/>
              <a:t>́ </a:t>
            </a:r>
            <a:r>
              <a:rPr lang="cs-CZ" sz="1600" dirty="0" err="1"/>
              <a:t>záměr</a:t>
            </a:r>
            <a:r>
              <a:rPr lang="cs-CZ" sz="1600" dirty="0"/>
              <a:t> </a:t>
            </a:r>
            <a:r>
              <a:rPr lang="cs-CZ" sz="1600" dirty="0" err="1"/>
              <a:t>nepodléha</a:t>
            </a:r>
            <a:r>
              <a:rPr lang="cs-CZ" sz="1600" dirty="0"/>
              <a:t>́ </a:t>
            </a:r>
            <a:r>
              <a:rPr lang="cs-CZ" sz="1600" dirty="0" err="1"/>
              <a:t>zjišťovacímu</a:t>
            </a:r>
            <a:r>
              <a:rPr lang="cs-CZ" sz="1600" dirty="0"/>
              <a:t> </a:t>
            </a:r>
            <a:r>
              <a:rPr lang="cs-CZ" sz="1600" dirty="0" err="1"/>
              <a:t>řízeni</a:t>
            </a:r>
            <a:r>
              <a:rPr lang="cs-CZ" sz="1600" dirty="0"/>
              <a:t>́, nebo </a:t>
            </a:r>
            <a:r>
              <a:rPr lang="cs-CZ" sz="1600" dirty="0" err="1"/>
              <a:t>závěr</a:t>
            </a:r>
            <a:r>
              <a:rPr lang="cs-CZ" sz="1600" dirty="0"/>
              <a:t> </a:t>
            </a:r>
            <a:r>
              <a:rPr lang="cs-CZ" sz="1600" dirty="0" err="1"/>
              <a:t>zjišťovacího</a:t>
            </a:r>
            <a:r>
              <a:rPr lang="cs-CZ" sz="1600" dirty="0"/>
              <a:t> </a:t>
            </a:r>
            <a:r>
              <a:rPr lang="cs-CZ" sz="1600" dirty="0" err="1"/>
              <a:t>řízeni</a:t>
            </a:r>
            <a:r>
              <a:rPr lang="cs-CZ" sz="1600" dirty="0"/>
              <a:t>́ s </a:t>
            </a:r>
            <a:r>
              <a:rPr lang="cs-CZ" sz="1600" dirty="0" err="1"/>
              <a:t>výrokem</a:t>
            </a:r>
            <a:r>
              <a:rPr lang="cs-CZ" sz="1600" dirty="0"/>
              <a:t>, </a:t>
            </a:r>
            <a:r>
              <a:rPr lang="cs-CZ" sz="1600" dirty="0" err="1"/>
              <a:t>že</a:t>
            </a:r>
            <a:r>
              <a:rPr lang="cs-CZ" sz="1600" dirty="0"/>
              <a:t> </a:t>
            </a:r>
            <a:r>
              <a:rPr lang="cs-CZ" sz="1600" dirty="0" err="1"/>
              <a:t>záměr</a:t>
            </a:r>
            <a:r>
              <a:rPr lang="cs-CZ" sz="1600" dirty="0"/>
              <a:t> </a:t>
            </a:r>
            <a:r>
              <a:rPr lang="cs-CZ" sz="1600" dirty="0" err="1"/>
              <a:t>nepodléha</a:t>
            </a:r>
            <a:r>
              <a:rPr lang="cs-CZ" sz="1600" dirty="0"/>
              <a:t>́ </a:t>
            </a:r>
            <a:r>
              <a:rPr lang="cs-CZ" sz="1600" dirty="0" err="1"/>
              <a:t>dalšímu</a:t>
            </a:r>
            <a:r>
              <a:rPr lang="cs-CZ" sz="1600" dirty="0"/>
              <a:t> </a:t>
            </a:r>
            <a:r>
              <a:rPr lang="cs-CZ" sz="1600" dirty="0" err="1"/>
              <a:t>posuzováni</a:t>
            </a:r>
            <a:r>
              <a:rPr lang="cs-CZ" sz="1600" dirty="0"/>
              <a:t>́ nebo </a:t>
            </a:r>
            <a:r>
              <a:rPr lang="cs-CZ" sz="1600" dirty="0" err="1"/>
              <a:t>souhlasne</a:t>
            </a:r>
            <a:r>
              <a:rPr lang="cs-CZ" sz="1600" dirty="0"/>
              <a:t>́ stanovisko </a:t>
            </a:r>
            <a:r>
              <a:rPr lang="cs-CZ" sz="1600" dirty="0" err="1"/>
              <a:t>příslušného</a:t>
            </a:r>
            <a:r>
              <a:rPr lang="cs-CZ" sz="1600" dirty="0"/>
              <a:t> </a:t>
            </a:r>
            <a:r>
              <a:rPr lang="cs-CZ" sz="1600" dirty="0" err="1"/>
              <a:t>úřadu</a:t>
            </a:r>
            <a:r>
              <a:rPr lang="cs-CZ" sz="1600" dirty="0"/>
              <a:t> k posouzení vlivu </a:t>
            </a:r>
            <a:r>
              <a:rPr lang="cs-CZ" sz="1600" dirty="0" err="1"/>
              <a:t>záměru</a:t>
            </a:r>
            <a:r>
              <a:rPr lang="cs-CZ" sz="1600" dirty="0"/>
              <a:t> na </a:t>
            </a:r>
            <a:r>
              <a:rPr lang="cs-CZ" sz="1600" dirty="0" err="1"/>
              <a:t>životni</a:t>
            </a:r>
            <a:r>
              <a:rPr lang="cs-CZ" sz="1600" dirty="0"/>
              <a:t>́ </a:t>
            </a:r>
            <a:r>
              <a:rPr lang="cs-CZ" sz="1600" dirty="0" err="1"/>
              <a:t>prostředi</a:t>
            </a:r>
            <a:r>
              <a:rPr lang="cs-CZ" sz="1600" dirty="0"/>
              <a:t>́</a:t>
            </a:r>
          </a:p>
          <a:p>
            <a:pPr marL="0" indent="0">
              <a:buNone/>
            </a:pPr>
            <a:endParaRPr lang="cs-CZ" sz="1600" dirty="0"/>
          </a:p>
        </p:txBody>
      </p:sp>
      <p:sp>
        <p:nvSpPr>
          <p:cNvPr id="4" name="Zástupný symbol pro zápatí 3">
            <a:extLst>
              <a:ext uri="{FF2B5EF4-FFF2-40B4-BE49-F238E27FC236}">
                <a16:creationId xmlns:a16="http://schemas.microsoft.com/office/drawing/2014/main" id="{AD632D6C-4E07-3641-93BA-14DCD8347A4E}"/>
              </a:ext>
            </a:extLst>
          </p:cNvPr>
          <p:cNvSpPr>
            <a:spLocks noGrp="1"/>
          </p:cNvSpPr>
          <p:nvPr>
            <p:ph type="ftr" sz="quarter" idx="11"/>
          </p:nvPr>
        </p:nvSpPr>
        <p:spPr/>
        <p:txBody>
          <a:bodyPr/>
          <a:lstStyle/>
          <a:p>
            <a:endParaRPr lang="en-US" dirty="0">
              <a:latin typeface="Myriad Pro"/>
            </a:endParaRPr>
          </a:p>
        </p:txBody>
      </p:sp>
      <p:sp>
        <p:nvSpPr>
          <p:cNvPr id="5" name="Zástupný symbol pro číslo snímku 4">
            <a:extLst>
              <a:ext uri="{FF2B5EF4-FFF2-40B4-BE49-F238E27FC236}">
                <a16:creationId xmlns:a16="http://schemas.microsoft.com/office/drawing/2014/main" id="{F6FE8C92-8EC5-9744-9BAE-7A88DBE4DB04}"/>
              </a:ext>
            </a:extLst>
          </p:cNvPr>
          <p:cNvSpPr>
            <a:spLocks noGrp="1"/>
          </p:cNvSpPr>
          <p:nvPr>
            <p:ph type="sldNum" sz="quarter" idx="12"/>
          </p:nvPr>
        </p:nvSpPr>
        <p:spPr/>
        <p:txBody>
          <a:bodyPr/>
          <a:lstStyle/>
          <a:p>
            <a:fld id="{CA6B5227-2C6F-B94D-9D8F-826F9170706D}" type="slidenum">
              <a:rPr lang="en-US" smtClean="0"/>
              <a:pPr/>
              <a:t>6</a:t>
            </a:fld>
            <a:endParaRPr lang="en-US" dirty="0"/>
          </a:p>
        </p:txBody>
      </p:sp>
      <p:pic>
        <p:nvPicPr>
          <p:cNvPr id="6" name="Obrázek 5">
            <a:extLst>
              <a:ext uri="{FF2B5EF4-FFF2-40B4-BE49-F238E27FC236}">
                <a16:creationId xmlns:a16="http://schemas.microsoft.com/office/drawing/2014/main" id="{318C279B-0470-1347-A060-130FECCC4C3C}"/>
              </a:ext>
            </a:extLst>
          </p:cNvPr>
          <p:cNvPicPr>
            <a:picLocks noChangeAspect="1"/>
          </p:cNvPicPr>
          <p:nvPr/>
        </p:nvPicPr>
        <p:blipFill>
          <a:blip r:embed="rId2"/>
          <a:stretch>
            <a:fillRect/>
          </a:stretch>
        </p:blipFill>
        <p:spPr>
          <a:xfrm>
            <a:off x="0" y="6127436"/>
            <a:ext cx="4419605" cy="728170"/>
          </a:xfrm>
          <a:prstGeom prst="rect">
            <a:avLst/>
          </a:prstGeom>
        </p:spPr>
      </p:pic>
      <p:pic>
        <p:nvPicPr>
          <p:cNvPr id="7" name="Obrázek 6">
            <a:extLst>
              <a:ext uri="{FF2B5EF4-FFF2-40B4-BE49-F238E27FC236}">
                <a16:creationId xmlns:a16="http://schemas.microsoft.com/office/drawing/2014/main" id="{FF8817E4-F11C-EC4E-9AE4-7B61943C721C}"/>
              </a:ext>
            </a:extLst>
          </p:cNvPr>
          <p:cNvPicPr>
            <a:picLocks noChangeAspect="1"/>
          </p:cNvPicPr>
          <p:nvPr/>
        </p:nvPicPr>
        <p:blipFill>
          <a:blip r:embed="rId3"/>
          <a:stretch>
            <a:fillRect/>
          </a:stretch>
        </p:blipFill>
        <p:spPr>
          <a:xfrm>
            <a:off x="4438437" y="6100449"/>
            <a:ext cx="719082" cy="719082"/>
          </a:xfrm>
          <a:prstGeom prst="rect">
            <a:avLst/>
          </a:prstGeom>
        </p:spPr>
      </p:pic>
    </p:spTree>
    <p:extLst>
      <p:ext uri="{BB962C8B-B14F-4D97-AF65-F5344CB8AC3E}">
        <p14:creationId xmlns:p14="http://schemas.microsoft.com/office/powerpoint/2010/main" val="211631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79D3A-94A4-F94A-8F75-2197EE89B32C}"/>
              </a:ext>
            </a:extLst>
          </p:cNvPr>
          <p:cNvSpPr>
            <a:spLocks noGrp="1"/>
          </p:cNvSpPr>
          <p:nvPr>
            <p:ph type="title"/>
          </p:nvPr>
        </p:nvSpPr>
        <p:spPr/>
        <p:txBody>
          <a:bodyPr/>
          <a:lstStyle/>
          <a:p>
            <a:r>
              <a:rPr lang="cs-CZ" dirty="0"/>
              <a:t>F3 Pozemkové úpravy</a:t>
            </a:r>
          </a:p>
        </p:txBody>
      </p:sp>
      <p:sp>
        <p:nvSpPr>
          <p:cNvPr id="4" name="Zástupný symbol pro zápatí 3">
            <a:extLst>
              <a:ext uri="{FF2B5EF4-FFF2-40B4-BE49-F238E27FC236}">
                <a16:creationId xmlns:a16="http://schemas.microsoft.com/office/drawing/2014/main" id="{76F89913-4260-F546-8DFB-BE92C54766C0}"/>
              </a:ext>
            </a:extLst>
          </p:cNvPr>
          <p:cNvSpPr>
            <a:spLocks noGrp="1"/>
          </p:cNvSpPr>
          <p:nvPr>
            <p:ph type="ftr" sz="quarter" idx="11"/>
          </p:nvPr>
        </p:nvSpPr>
        <p:spPr/>
        <p:txBody>
          <a:bodyPr/>
          <a:lstStyle/>
          <a:p>
            <a:endParaRPr lang="en-US" dirty="0">
              <a:latin typeface="Myriad Pro"/>
            </a:endParaRPr>
          </a:p>
        </p:txBody>
      </p:sp>
      <p:sp>
        <p:nvSpPr>
          <p:cNvPr id="5" name="Zástupný symbol pro číslo snímku 4">
            <a:extLst>
              <a:ext uri="{FF2B5EF4-FFF2-40B4-BE49-F238E27FC236}">
                <a16:creationId xmlns:a16="http://schemas.microsoft.com/office/drawing/2014/main" id="{ECE77FA7-78E6-3E4D-8C17-78E81341B6D3}"/>
              </a:ext>
            </a:extLst>
          </p:cNvPr>
          <p:cNvSpPr>
            <a:spLocks noGrp="1"/>
          </p:cNvSpPr>
          <p:nvPr>
            <p:ph type="sldNum" sz="quarter" idx="12"/>
          </p:nvPr>
        </p:nvSpPr>
        <p:spPr/>
        <p:txBody>
          <a:bodyPr/>
          <a:lstStyle/>
          <a:p>
            <a:fld id="{CA6B5227-2C6F-B94D-9D8F-826F9170706D}" type="slidenum">
              <a:rPr lang="en-US" smtClean="0"/>
              <a:pPr/>
              <a:t>7</a:t>
            </a:fld>
            <a:endParaRPr lang="en-US" dirty="0"/>
          </a:p>
        </p:txBody>
      </p:sp>
      <p:sp>
        <p:nvSpPr>
          <p:cNvPr id="6" name="Zástupný obsah 2">
            <a:extLst>
              <a:ext uri="{FF2B5EF4-FFF2-40B4-BE49-F238E27FC236}">
                <a16:creationId xmlns:a16="http://schemas.microsoft.com/office/drawing/2014/main" id="{F0663FC6-D890-314F-A6E2-51DBF7A7D41D}"/>
              </a:ext>
            </a:extLst>
          </p:cNvPr>
          <p:cNvSpPr txBox="1">
            <a:spLocks/>
          </p:cNvSpPr>
          <p:nvPr/>
        </p:nvSpPr>
        <p:spPr>
          <a:xfrm>
            <a:off x="628650" y="1387716"/>
            <a:ext cx="7886700" cy="47005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dirty="0"/>
              <a:t>Dotace je 100 % z celkových způsobilých výdajů</a:t>
            </a:r>
          </a:p>
          <a:p>
            <a:r>
              <a:rPr lang="cs-CZ" dirty="0"/>
              <a:t>Dotaci lze poskytnout na </a:t>
            </a:r>
            <a:r>
              <a:rPr lang="cs-CZ" dirty="0" err="1"/>
              <a:t>investični</a:t>
            </a:r>
            <a:r>
              <a:rPr lang="cs-CZ" dirty="0"/>
              <a:t>́ </a:t>
            </a:r>
            <a:r>
              <a:rPr lang="cs-CZ" dirty="0" err="1"/>
              <a:t>výdaje</a:t>
            </a:r>
            <a:r>
              <a:rPr lang="cs-CZ" dirty="0"/>
              <a:t>:</a:t>
            </a:r>
          </a:p>
          <a:p>
            <a:pPr lvl="1"/>
            <a:r>
              <a:rPr lang="cs-CZ" dirty="0"/>
              <a:t>Zemní a stavební práce včetně přesunů hmot, stavební materiál</a:t>
            </a:r>
          </a:p>
          <a:p>
            <a:pPr lvl="1"/>
            <a:r>
              <a:rPr lang="cs-CZ" dirty="0"/>
              <a:t>nákup, výsadba a zajištění zeleně, zařízení staveniště</a:t>
            </a:r>
          </a:p>
          <a:p>
            <a:pPr lvl="1"/>
            <a:r>
              <a:rPr lang="cs-CZ" dirty="0"/>
              <a:t>Nezbytné vyvolané investice</a:t>
            </a:r>
          </a:p>
          <a:p>
            <a:pPr lvl="1"/>
            <a:r>
              <a:rPr lang="cs-CZ" dirty="0"/>
              <a:t>projekční a průzkumné práce, inženýrská činnost</a:t>
            </a:r>
          </a:p>
          <a:p>
            <a:r>
              <a:rPr lang="cs-CZ" dirty="0"/>
              <a:t>Specifické přílohy:</a:t>
            </a:r>
          </a:p>
          <a:p>
            <a:pPr lvl="1"/>
            <a:r>
              <a:rPr lang="cs-CZ" dirty="0"/>
              <a:t>Rozhodnutí o schválení návrhu pozemkových úprav</a:t>
            </a:r>
          </a:p>
          <a:p>
            <a:pPr lvl="1"/>
            <a:r>
              <a:rPr lang="cs-CZ" dirty="0"/>
              <a:t>Mapa vhodného měřítka odpovídajícího plošnému rozsahu projektu potvrzená příslušnou pobočkou krajského pozemkového úřadu</a:t>
            </a:r>
          </a:p>
          <a:p>
            <a:pPr lvl="1"/>
            <a:r>
              <a:rPr lang="cs-CZ" dirty="0"/>
              <a:t>V případě budování prvků ÚSES souhlasné stanovisko orgánů ochrany přírody s realizací projektu</a:t>
            </a:r>
          </a:p>
          <a:p>
            <a:pPr lvl="1"/>
            <a:r>
              <a:rPr lang="cs-CZ" dirty="0"/>
              <a:t>Souhlasné stanovisko MŽP</a:t>
            </a:r>
          </a:p>
        </p:txBody>
      </p:sp>
      <p:pic>
        <p:nvPicPr>
          <p:cNvPr id="7" name="Obrázek 6">
            <a:extLst>
              <a:ext uri="{FF2B5EF4-FFF2-40B4-BE49-F238E27FC236}">
                <a16:creationId xmlns:a16="http://schemas.microsoft.com/office/drawing/2014/main" id="{37982268-EAF5-9E4F-B34E-47F8A725574D}"/>
              </a:ext>
            </a:extLst>
          </p:cNvPr>
          <p:cNvPicPr>
            <a:picLocks noChangeAspect="1"/>
          </p:cNvPicPr>
          <p:nvPr/>
        </p:nvPicPr>
        <p:blipFill>
          <a:blip r:embed="rId2"/>
          <a:stretch>
            <a:fillRect/>
          </a:stretch>
        </p:blipFill>
        <p:spPr>
          <a:xfrm>
            <a:off x="0" y="6127436"/>
            <a:ext cx="4419605" cy="728170"/>
          </a:xfrm>
          <a:prstGeom prst="rect">
            <a:avLst/>
          </a:prstGeom>
        </p:spPr>
      </p:pic>
      <p:pic>
        <p:nvPicPr>
          <p:cNvPr id="8" name="Obrázek 7">
            <a:extLst>
              <a:ext uri="{FF2B5EF4-FFF2-40B4-BE49-F238E27FC236}">
                <a16:creationId xmlns:a16="http://schemas.microsoft.com/office/drawing/2014/main" id="{F554E5F6-2B18-F84D-B480-8F1EC96DEBF0}"/>
              </a:ext>
            </a:extLst>
          </p:cNvPr>
          <p:cNvPicPr>
            <a:picLocks noChangeAspect="1"/>
          </p:cNvPicPr>
          <p:nvPr/>
        </p:nvPicPr>
        <p:blipFill>
          <a:blip r:embed="rId3"/>
          <a:stretch>
            <a:fillRect/>
          </a:stretch>
        </p:blipFill>
        <p:spPr>
          <a:xfrm>
            <a:off x="4438437" y="6100449"/>
            <a:ext cx="719082" cy="719082"/>
          </a:xfrm>
          <a:prstGeom prst="rect">
            <a:avLst/>
          </a:prstGeom>
        </p:spPr>
      </p:pic>
    </p:spTree>
    <p:extLst>
      <p:ext uri="{BB962C8B-B14F-4D97-AF65-F5344CB8AC3E}">
        <p14:creationId xmlns:p14="http://schemas.microsoft.com/office/powerpoint/2010/main" val="133607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44D3F-AFCA-284E-B0DB-5373660B6FBF}"/>
              </a:ext>
            </a:extLst>
          </p:cNvPr>
          <p:cNvSpPr>
            <a:spLocks noGrp="1"/>
          </p:cNvSpPr>
          <p:nvPr>
            <p:ph type="title"/>
          </p:nvPr>
        </p:nvSpPr>
        <p:spPr/>
        <p:txBody>
          <a:bodyPr/>
          <a:lstStyle/>
          <a:p>
            <a:r>
              <a:rPr lang="cs-CZ" sz="3600" dirty="0"/>
              <a:t>F14 Zemědělská infrastruktura</a:t>
            </a:r>
            <a:endParaRPr lang="cs-CZ" dirty="0"/>
          </a:p>
        </p:txBody>
      </p:sp>
      <p:sp>
        <p:nvSpPr>
          <p:cNvPr id="4" name="Zástupný symbol pro zápatí 3">
            <a:extLst>
              <a:ext uri="{FF2B5EF4-FFF2-40B4-BE49-F238E27FC236}">
                <a16:creationId xmlns:a16="http://schemas.microsoft.com/office/drawing/2014/main" id="{8DEE678C-96BB-AC48-8F1D-A96B8FBAC708}"/>
              </a:ext>
            </a:extLst>
          </p:cNvPr>
          <p:cNvSpPr>
            <a:spLocks noGrp="1"/>
          </p:cNvSpPr>
          <p:nvPr>
            <p:ph type="ftr" sz="quarter" idx="11"/>
          </p:nvPr>
        </p:nvSpPr>
        <p:spPr/>
        <p:txBody>
          <a:bodyPr/>
          <a:lstStyle/>
          <a:p>
            <a:endParaRPr lang="en-US" dirty="0">
              <a:latin typeface="Myriad Pro"/>
            </a:endParaRPr>
          </a:p>
        </p:txBody>
      </p:sp>
      <p:sp>
        <p:nvSpPr>
          <p:cNvPr id="5" name="Zástupný symbol pro číslo snímku 4">
            <a:extLst>
              <a:ext uri="{FF2B5EF4-FFF2-40B4-BE49-F238E27FC236}">
                <a16:creationId xmlns:a16="http://schemas.microsoft.com/office/drawing/2014/main" id="{318FFF07-B206-454C-8465-6E110250E9D2}"/>
              </a:ext>
            </a:extLst>
          </p:cNvPr>
          <p:cNvSpPr>
            <a:spLocks noGrp="1"/>
          </p:cNvSpPr>
          <p:nvPr>
            <p:ph type="sldNum" sz="quarter" idx="12"/>
          </p:nvPr>
        </p:nvSpPr>
        <p:spPr/>
        <p:txBody>
          <a:bodyPr/>
          <a:lstStyle/>
          <a:p>
            <a:fld id="{CA6B5227-2C6F-B94D-9D8F-826F9170706D}" type="slidenum">
              <a:rPr lang="en-US" smtClean="0"/>
              <a:pPr/>
              <a:t>8</a:t>
            </a:fld>
            <a:endParaRPr lang="en-US" dirty="0"/>
          </a:p>
        </p:txBody>
      </p:sp>
      <p:sp>
        <p:nvSpPr>
          <p:cNvPr id="6" name="Zástupný obsah 2">
            <a:extLst>
              <a:ext uri="{FF2B5EF4-FFF2-40B4-BE49-F238E27FC236}">
                <a16:creationId xmlns:a16="http://schemas.microsoft.com/office/drawing/2014/main" id="{A9A4CC7E-6CD3-0C4C-8D4C-BA5076087AE0}"/>
              </a:ext>
            </a:extLst>
          </p:cNvPr>
          <p:cNvSpPr txBox="1">
            <a:spLocks/>
          </p:cNvSpPr>
          <p:nvPr/>
        </p:nvSpPr>
        <p:spPr>
          <a:xfrm>
            <a:off x="628650" y="1387716"/>
            <a:ext cx="7886700" cy="47005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dirty="0"/>
              <a:t>Dotace je 90 % z celkových způsobilých výdajů</a:t>
            </a:r>
          </a:p>
          <a:p>
            <a:r>
              <a:rPr lang="cs-CZ" dirty="0"/>
              <a:t>Dotaci lze poskytnout na </a:t>
            </a:r>
            <a:r>
              <a:rPr lang="cs-CZ" dirty="0" err="1"/>
              <a:t>investični</a:t>
            </a:r>
            <a:r>
              <a:rPr lang="cs-CZ" dirty="0"/>
              <a:t>́ </a:t>
            </a:r>
            <a:r>
              <a:rPr lang="cs-CZ" dirty="0" err="1"/>
              <a:t>výdaje</a:t>
            </a:r>
            <a:r>
              <a:rPr lang="cs-CZ" dirty="0"/>
              <a:t>:</a:t>
            </a:r>
          </a:p>
          <a:p>
            <a:pPr lvl="1"/>
            <a:r>
              <a:rPr lang="cs-CZ" dirty="0"/>
              <a:t>Zemní a stavební práce včetně přesunů hmot, stavební materiál</a:t>
            </a:r>
          </a:p>
          <a:p>
            <a:pPr lvl="1"/>
            <a:r>
              <a:rPr lang="cs-CZ" dirty="0"/>
              <a:t>nákup, výsadba a zajištění zeleně, zařízení staveniště</a:t>
            </a:r>
          </a:p>
          <a:p>
            <a:pPr lvl="1"/>
            <a:r>
              <a:rPr lang="cs-CZ" dirty="0"/>
              <a:t>Nezbytné vyvolané investice</a:t>
            </a:r>
          </a:p>
          <a:p>
            <a:pPr lvl="1"/>
            <a:r>
              <a:rPr lang="cs-CZ" dirty="0"/>
              <a:t>projekční a průzkumné práce, inženýrská činnost</a:t>
            </a:r>
          </a:p>
          <a:p>
            <a:pPr lvl="1"/>
            <a:r>
              <a:rPr lang="cs-CZ" dirty="0"/>
              <a:t>Nákup pozemku (způsobilé </a:t>
            </a:r>
            <a:r>
              <a:rPr lang="cs-CZ" dirty="0" err="1"/>
              <a:t>max</a:t>
            </a:r>
            <a:r>
              <a:rPr lang="cs-CZ" dirty="0"/>
              <a:t> 10 % CZV)</a:t>
            </a:r>
          </a:p>
          <a:p>
            <a:r>
              <a:rPr lang="cs-CZ" dirty="0"/>
              <a:t>Specifické přílohy:</a:t>
            </a:r>
          </a:p>
          <a:p>
            <a:pPr lvl="1"/>
            <a:r>
              <a:rPr lang="cs-CZ" dirty="0"/>
              <a:t>Rozhodnutí o schválení návrhu pozemkových úprav</a:t>
            </a:r>
          </a:p>
          <a:p>
            <a:pPr lvl="1"/>
            <a:r>
              <a:rPr lang="cs-CZ" dirty="0"/>
              <a:t>Projektová dokumentace</a:t>
            </a:r>
          </a:p>
          <a:p>
            <a:pPr lvl="1"/>
            <a:r>
              <a:rPr lang="cs-CZ" dirty="0"/>
              <a:t>Výpis z katastru nemovitostí</a:t>
            </a:r>
          </a:p>
          <a:p>
            <a:pPr lvl="1"/>
            <a:r>
              <a:rPr lang="cs-CZ" dirty="0" err="1"/>
              <a:t>sděleni</a:t>
            </a:r>
            <a:r>
              <a:rPr lang="cs-CZ" dirty="0"/>
              <a:t>́ k </a:t>
            </a:r>
            <a:r>
              <a:rPr lang="cs-CZ" dirty="0" err="1"/>
              <a:t>podlimitnímu</a:t>
            </a:r>
            <a:r>
              <a:rPr lang="cs-CZ" dirty="0"/>
              <a:t> </a:t>
            </a:r>
            <a:r>
              <a:rPr lang="cs-CZ" dirty="0" err="1"/>
              <a:t>záměru</a:t>
            </a:r>
            <a:r>
              <a:rPr lang="cs-CZ" dirty="0"/>
              <a:t> se </a:t>
            </a:r>
            <a:r>
              <a:rPr lang="cs-CZ" dirty="0" err="1"/>
              <a:t>závěrem</a:t>
            </a:r>
            <a:r>
              <a:rPr lang="cs-CZ" dirty="0"/>
              <a:t>, </a:t>
            </a:r>
            <a:r>
              <a:rPr lang="cs-CZ" dirty="0" err="1"/>
              <a:t>že</a:t>
            </a:r>
            <a:r>
              <a:rPr lang="cs-CZ" dirty="0"/>
              <a:t> </a:t>
            </a:r>
            <a:r>
              <a:rPr lang="cs-CZ" dirty="0" err="1"/>
              <a:t>předloženy</a:t>
            </a:r>
            <a:r>
              <a:rPr lang="cs-CZ" dirty="0"/>
              <a:t>́ </a:t>
            </a:r>
            <a:r>
              <a:rPr lang="cs-CZ" dirty="0" err="1"/>
              <a:t>záměr</a:t>
            </a:r>
            <a:r>
              <a:rPr lang="cs-CZ" dirty="0"/>
              <a:t> </a:t>
            </a:r>
            <a:r>
              <a:rPr lang="cs-CZ" dirty="0" err="1"/>
              <a:t>nepodléha</a:t>
            </a:r>
            <a:r>
              <a:rPr lang="cs-CZ" dirty="0"/>
              <a:t>́ </a:t>
            </a:r>
            <a:r>
              <a:rPr lang="cs-CZ" dirty="0" err="1"/>
              <a:t>zjišťovacímu</a:t>
            </a:r>
            <a:r>
              <a:rPr lang="cs-CZ" dirty="0"/>
              <a:t> </a:t>
            </a:r>
            <a:r>
              <a:rPr lang="cs-CZ" dirty="0" err="1"/>
              <a:t>řízeni</a:t>
            </a:r>
            <a:r>
              <a:rPr lang="cs-CZ" dirty="0"/>
              <a:t>́, nebo </a:t>
            </a:r>
            <a:r>
              <a:rPr lang="cs-CZ" dirty="0" err="1"/>
              <a:t>závěr</a:t>
            </a:r>
            <a:r>
              <a:rPr lang="cs-CZ" dirty="0"/>
              <a:t> </a:t>
            </a:r>
            <a:r>
              <a:rPr lang="cs-CZ" dirty="0" err="1"/>
              <a:t>zjišťovacího</a:t>
            </a:r>
            <a:r>
              <a:rPr lang="cs-CZ" dirty="0"/>
              <a:t> </a:t>
            </a:r>
            <a:r>
              <a:rPr lang="cs-CZ" dirty="0" err="1"/>
              <a:t>řízeni</a:t>
            </a:r>
            <a:r>
              <a:rPr lang="cs-CZ" dirty="0"/>
              <a:t>́ s </a:t>
            </a:r>
            <a:r>
              <a:rPr lang="cs-CZ" dirty="0" err="1"/>
              <a:t>výrokem</a:t>
            </a:r>
            <a:r>
              <a:rPr lang="cs-CZ" dirty="0"/>
              <a:t>, </a:t>
            </a:r>
            <a:r>
              <a:rPr lang="cs-CZ" dirty="0" err="1"/>
              <a:t>že</a:t>
            </a:r>
            <a:r>
              <a:rPr lang="cs-CZ" dirty="0"/>
              <a:t> </a:t>
            </a:r>
            <a:r>
              <a:rPr lang="cs-CZ" dirty="0" err="1"/>
              <a:t>záměr</a:t>
            </a:r>
            <a:r>
              <a:rPr lang="cs-CZ" dirty="0"/>
              <a:t> </a:t>
            </a:r>
            <a:r>
              <a:rPr lang="cs-CZ" dirty="0" err="1"/>
              <a:t>nepodléha</a:t>
            </a:r>
            <a:r>
              <a:rPr lang="cs-CZ" dirty="0"/>
              <a:t>́ </a:t>
            </a:r>
            <a:r>
              <a:rPr lang="cs-CZ" dirty="0" err="1"/>
              <a:t>dalšímu</a:t>
            </a:r>
            <a:r>
              <a:rPr lang="cs-CZ" dirty="0"/>
              <a:t> </a:t>
            </a:r>
            <a:r>
              <a:rPr lang="cs-CZ" dirty="0" err="1"/>
              <a:t>posuzováni</a:t>
            </a:r>
            <a:r>
              <a:rPr lang="cs-CZ" dirty="0"/>
              <a:t>́ nebo </a:t>
            </a:r>
            <a:r>
              <a:rPr lang="cs-CZ" dirty="0" err="1"/>
              <a:t>souhlasne</a:t>
            </a:r>
            <a:r>
              <a:rPr lang="cs-CZ" dirty="0"/>
              <a:t>́ stanovisko </a:t>
            </a:r>
            <a:r>
              <a:rPr lang="cs-CZ" dirty="0" err="1"/>
              <a:t>příslušného</a:t>
            </a:r>
            <a:r>
              <a:rPr lang="cs-CZ" dirty="0"/>
              <a:t> </a:t>
            </a:r>
            <a:r>
              <a:rPr lang="cs-CZ" dirty="0" err="1"/>
              <a:t>úřadu</a:t>
            </a:r>
            <a:r>
              <a:rPr lang="cs-CZ" dirty="0"/>
              <a:t> k posouzení vlivu </a:t>
            </a:r>
            <a:r>
              <a:rPr lang="cs-CZ" dirty="0" err="1"/>
              <a:t>záměru</a:t>
            </a:r>
            <a:r>
              <a:rPr lang="cs-CZ" dirty="0"/>
              <a:t> na </a:t>
            </a:r>
            <a:r>
              <a:rPr lang="cs-CZ" dirty="0" err="1"/>
              <a:t>životni</a:t>
            </a:r>
            <a:r>
              <a:rPr lang="cs-CZ" dirty="0"/>
              <a:t>́ </a:t>
            </a:r>
            <a:r>
              <a:rPr lang="cs-CZ" dirty="0" err="1"/>
              <a:t>prostředi</a:t>
            </a:r>
            <a:r>
              <a:rPr lang="cs-CZ" dirty="0"/>
              <a:t>́ </a:t>
            </a:r>
            <a:endParaRPr lang="cs-CZ" dirty="0">
              <a:effectLst/>
            </a:endParaRPr>
          </a:p>
        </p:txBody>
      </p:sp>
      <p:pic>
        <p:nvPicPr>
          <p:cNvPr id="7" name="Obrázek 6">
            <a:extLst>
              <a:ext uri="{FF2B5EF4-FFF2-40B4-BE49-F238E27FC236}">
                <a16:creationId xmlns:a16="http://schemas.microsoft.com/office/drawing/2014/main" id="{C0934057-1F54-734D-9566-146B35CB28DD}"/>
              </a:ext>
            </a:extLst>
          </p:cNvPr>
          <p:cNvPicPr>
            <a:picLocks noChangeAspect="1"/>
          </p:cNvPicPr>
          <p:nvPr/>
        </p:nvPicPr>
        <p:blipFill>
          <a:blip r:embed="rId2"/>
          <a:stretch>
            <a:fillRect/>
          </a:stretch>
        </p:blipFill>
        <p:spPr>
          <a:xfrm>
            <a:off x="0" y="6127436"/>
            <a:ext cx="4419605" cy="728170"/>
          </a:xfrm>
          <a:prstGeom prst="rect">
            <a:avLst/>
          </a:prstGeom>
        </p:spPr>
      </p:pic>
      <p:pic>
        <p:nvPicPr>
          <p:cNvPr id="8" name="Obrázek 7">
            <a:extLst>
              <a:ext uri="{FF2B5EF4-FFF2-40B4-BE49-F238E27FC236}">
                <a16:creationId xmlns:a16="http://schemas.microsoft.com/office/drawing/2014/main" id="{D759BC49-B449-9E40-9E3B-5C3C88B8CB22}"/>
              </a:ext>
            </a:extLst>
          </p:cNvPr>
          <p:cNvPicPr>
            <a:picLocks noChangeAspect="1"/>
          </p:cNvPicPr>
          <p:nvPr/>
        </p:nvPicPr>
        <p:blipFill>
          <a:blip r:embed="rId3"/>
          <a:stretch>
            <a:fillRect/>
          </a:stretch>
        </p:blipFill>
        <p:spPr>
          <a:xfrm>
            <a:off x="4438437" y="6100449"/>
            <a:ext cx="719082" cy="719082"/>
          </a:xfrm>
          <a:prstGeom prst="rect">
            <a:avLst/>
          </a:prstGeom>
        </p:spPr>
      </p:pic>
    </p:spTree>
    <p:extLst>
      <p:ext uri="{BB962C8B-B14F-4D97-AF65-F5344CB8AC3E}">
        <p14:creationId xmlns:p14="http://schemas.microsoft.com/office/powerpoint/2010/main" val="222489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FBE0C3-E318-8C42-869D-A2A4269AB87C}"/>
              </a:ext>
            </a:extLst>
          </p:cNvPr>
          <p:cNvSpPr>
            <a:spLocks noGrp="1"/>
          </p:cNvSpPr>
          <p:nvPr>
            <p:ph type="title"/>
          </p:nvPr>
        </p:nvSpPr>
        <p:spPr/>
        <p:txBody>
          <a:bodyPr/>
          <a:lstStyle/>
          <a:p>
            <a:r>
              <a:rPr lang="cs-CZ" sz="3600" dirty="0"/>
              <a:t>F15 Lesnická infrastruktura</a:t>
            </a:r>
            <a:endParaRPr lang="cs-CZ" dirty="0"/>
          </a:p>
        </p:txBody>
      </p:sp>
      <p:sp>
        <p:nvSpPr>
          <p:cNvPr id="3" name="Zástupný obsah 2">
            <a:extLst>
              <a:ext uri="{FF2B5EF4-FFF2-40B4-BE49-F238E27FC236}">
                <a16:creationId xmlns:a16="http://schemas.microsoft.com/office/drawing/2014/main" id="{C5DE9E96-8414-0248-879A-9023E1823ADB}"/>
              </a:ext>
            </a:extLst>
          </p:cNvPr>
          <p:cNvSpPr>
            <a:spLocks noGrp="1"/>
          </p:cNvSpPr>
          <p:nvPr>
            <p:ph idx="1"/>
          </p:nvPr>
        </p:nvSpPr>
        <p:spPr/>
        <p:txBody>
          <a:bodyPr>
            <a:normAutofit fontScale="92500" lnSpcReduction="20000"/>
          </a:bodyPr>
          <a:lstStyle/>
          <a:p>
            <a:r>
              <a:rPr lang="cs-CZ" dirty="0"/>
              <a:t>Dotace je 90 % z celkových způsobilých výdajů</a:t>
            </a:r>
          </a:p>
          <a:p>
            <a:r>
              <a:rPr lang="cs-CZ" dirty="0"/>
              <a:t>Dotaci lze poskytnout pouze na </a:t>
            </a:r>
            <a:r>
              <a:rPr lang="cs-CZ" dirty="0" err="1"/>
              <a:t>investični</a:t>
            </a:r>
            <a:r>
              <a:rPr lang="cs-CZ" dirty="0"/>
              <a:t>́ </a:t>
            </a:r>
            <a:r>
              <a:rPr lang="cs-CZ" dirty="0" err="1"/>
              <a:t>výdaje</a:t>
            </a:r>
            <a:r>
              <a:rPr lang="cs-CZ" dirty="0"/>
              <a:t>:</a:t>
            </a:r>
          </a:p>
          <a:p>
            <a:pPr lvl="1"/>
            <a:r>
              <a:rPr lang="cs-CZ" dirty="0"/>
              <a:t>Investice do výstavby a rekonstrukce lesních cest 1L a 2L, lesních svážnic (3L), technologických linek (4L), a související objekty (mosty, propustky…)</a:t>
            </a:r>
          </a:p>
          <a:p>
            <a:pPr lvl="1"/>
            <a:r>
              <a:rPr lang="cs-CZ" dirty="0"/>
              <a:t>Přeložky inženýrských sítí, úpravy staveb dopravní infrastruktury..)</a:t>
            </a:r>
          </a:p>
          <a:p>
            <a:pPr lvl="1"/>
            <a:r>
              <a:rPr lang="cs-CZ" dirty="0"/>
              <a:t>Projekční a průzkumné práce a inženýrská činnost během realizace projektu</a:t>
            </a:r>
          </a:p>
          <a:p>
            <a:pPr lvl="1"/>
            <a:r>
              <a:rPr lang="cs-CZ" dirty="0"/>
              <a:t>Nákup pozemku</a:t>
            </a:r>
          </a:p>
          <a:p>
            <a:pPr lvl="1"/>
            <a:r>
              <a:rPr lang="cs-CZ" dirty="0"/>
              <a:t>Akceptované povrchy lesních cest – asfaltový beton, penetrační makadam, mechanicky zpevněné kamenivo, vibrovaný štěrk, kamenivo zpevněné </a:t>
            </a:r>
            <a:r>
              <a:rPr lang="cs-CZ" dirty="0" err="1"/>
              <a:t>popílkocementou</a:t>
            </a:r>
            <a:r>
              <a:rPr lang="cs-CZ" dirty="0"/>
              <a:t> suspenzí, štěrk, </a:t>
            </a:r>
            <a:r>
              <a:rPr lang="cs-CZ" dirty="0" err="1"/>
              <a:t>štěrkodrť</a:t>
            </a:r>
            <a:endParaRPr lang="cs-CZ" dirty="0"/>
          </a:p>
          <a:p>
            <a:r>
              <a:rPr lang="cs-CZ" dirty="0"/>
              <a:t>Specifické přílohy:</a:t>
            </a:r>
          </a:p>
          <a:p>
            <a:pPr lvl="1"/>
            <a:r>
              <a:rPr lang="cs-CZ" dirty="0"/>
              <a:t>Vyjádření ÚHÚL dle vzoru</a:t>
            </a:r>
          </a:p>
          <a:p>
            <a:pPr lvl="1"/>
            <a:r>
              <a:rPr lang="cs-CZ" dirty="0"/>
              <a:t>Projektová dokumentace</a:t>
            </a:r>
          </a:p>
          <a:p>
            <a:pPr lvl="1"/>
            <a:r>
              <a:rPr lang="cs-CZ" dirty="0"/>
              <a:t>Souhlasné stanovisko MŽP</a:t>
            </a:r>
          </a:p>
          <a:p>
            <a:pPr lvl="1"/>
            <a:r>
              <a:rPr lang="cs-CZ" dirty="0"/>
              <a:t>Výpis z katastru nemovitostí</a:t>
            </a:r>
          </a:p>
          <a:p>
            <a:pPr lvl="1"/>
            <a:r>
              <a:rPr lang="cs-CZ" dirty="0" err="1"/>
              <a:t>sděleni</a:t>
            </a:r>
            <a:r>
              <a:rPr lang="cs-CZ" dirty="0"/>
              <a:t>́ k </a:t>
            </a:r>
            <a:r>
              <a:rPr lang="cs-CZ" dirty="0" err="1"/>
              <a:t>podlimitnímu</a:t>
            </a:r>
            <a:r>
              <a:rPr lang="cs-CZ" dirty="0"/>
              <a:t> </a:t>
            </a:r>
            <a:r>
              <a:rPr lang="cs-CZ" dirty="0" err="1"/>
              <a:t>záměru</a:t>
            </a:r>
            <a:r>
              <a:rPr lang="cs-CZ" dirty="0"/>
              <a:t> se </a:t>
            </a:r>
            <a:r>
              <a:rPr lang="cs-CZ" dirty="0" err="1"/>
              <a:t>závěrem</a:t>
            </a:r>
            <a:r>
              <a:rPr lang="cs-CZ" dirty="0"/>
              <a:t>, </a:t>
            </a:r>
            <a:r>
              <a:rPr lang="cs-CZ" dirty="0" err="1"/>
              <a:t>že</a:t>
            </a:r>
            <a:r>
              <a:rPr lang="cs-CZ" dirty="0"/>
              <a:t> </a:t>
            </a:r>
            <a:r>
              <a:rPr lang="cs-CZ" dirty="0" err="1"/>
              <a:t>předloženy</a:t>
            </a:r>
            <a:r>
              <a:rPr lang="cs-CZ" dirty="0"/>
              <a:t>́ </a:t>
            </a:r>
            <a:r>
              <a:rPr lang="cs-CZ" dirty="0" err="1"/>
              <a:t>záměr</a:t>
            </a:r>
            <a:r>
              <a:rPr lang="cs-CZ" dirty="0"/>
              <a:t> </a:t>
            </a:r>
            <a:r>
              <a:rPr lang="cs-CZ" dirty="0" err="1"/>
              <a:t>nepodléha</a:t>
            </a:r>
            <a:r>
              <a:rPr lang="cs-CZ" dirty="0"/>
              <a:t>́ </a:t>
            </a:r>
            <a:r>
              <a:rPr lang="cs-CZ" dirty="0" err="1"/>
              <a:t>zjišťovacímu</a:t>
            </a:r>
            <a:r>
              <a:rPr lang="cs-CZ" dirty="0"/>
              <a:t> </a:t>
            </a:r>
            <a:r>
              <a:rPr lang="cs-CZ" dirty="0" err="1"/>
              <a:t>řízeni</a:t>
            </a:r>
            <a:r>
              <a:rPr lang="cs-CZ" dirty="0"/>
              <a:t>́, nebo </a:t>
            </a:r>
            <a:r>
              <a:rPr lang="cs-CZ" dirty="0" err="1"/>
              <a:t>závěr</a:t>
            </a:r>
            <a:r>
              <a:rPr lang="cs-CZ" dirty="0"/>
              <a:t> </a:t>
            </a:r>
            <a:r>
              <a:rPr lang="cs-CZ" dirty="0" err="1"/>
              <a:t>zjišťovacího</a:t>
            </a:r>
            <a:r>
              <a:rPr lang="cs-CZ" dirty="0"/>
              <a:t> </a:t>
            </a:r>
            <a:r>
              <a:rPr lang="cs-CZ" dirty="0" err="1"/>
              <a:t>řízeni</a:t>
            </a:r>
            <a:r>
              <a:rPr lang="cs-CZ" dirty="0"/>
              <a:t>́ s </a:t>
            </a:r>
            <a:r>
              <a:rPr lang="cs-CZ" dirty="0" err="1"/>
              <a:t>výrokem</a:t>
            </a:r>
            <a:r>
              <a:rPr lang="cs-CZ" dirty="0"/>
              <a:t>, </a:t>
            </a:r>
            <a:r>
              <a:rPr lang="cs-CZ" dirty="0" err="1"/>
              <a:t>že</a:t>
            </a:r>
            <a:r>
              <a:rPr lang="cs-CZ" dirty="0"/>
              <a:t> </a:t>
            </a:r>
            <a:r>
              <a:rPr lang="cs-CZ" dirty="0" err="1"/>
              <a:t>záměr</a:t>
            </a:r>
            <a:r>
              <a:rPr lang="cs-CZ" dirty="0"/>
              <a:t> </a:t>
            </a:r>
            <a:r>
              <a:rPr lang="cs-CZ" dirty="0" err="1"/>
              <a:t>nepodléha</a:t>
            </a:r>
            <a:r>
              <a:rPr lang="cs-CZ" dirty="0"/>
              <a:t>́ </a:t>
            </a:r>
            <a:r>
              <a:rPr lang="cs-CZ" dirty="0" err="1"/>
              <a:t>dalšímu</a:t>
            </a:r>
            <a:r>
              <a:rPr lang="cs-CZ" dirty="0"/>
              <a:t> </a:t>
            </a:r>
            <a:r>
              <a:rPr lang="cs-CZ" dirty="0" err="1"/>
              <a:t>posuzováni</a:t>
            </a:r>
            <a:r>
              <a:rPr lang="cs-CZ" dirty="0"/>
              <a:t>́ nebo </a:t>
            </a:r>
            <a:r>
              <a:rPr lang="cs-CZ" dirty="0" err="1"/>
              <a:t>souhlasne</a:t>
            </a:r>
            <a:r>
              <a:rPr lang="cs-CZ" dirty="0"/>
              <a:t>́ stanovisko </a:t>
            </a:r>
            <a:r>
              <a:rPr lang="cs-CZ" dirty="0" err="1"/>
              <a:t>příslušného</a:t>
            </a:r>
            <a:r>
              <a:rPr lang="cs-CZ" dirty="0"/>
              <a:t> </a:t>
            </a:r>
            <a:r>
              <a:rPr lang="cs-CZ" dirty="0" err="1"/>
              <a:t>úřadu</a:t>
            </a:r>
            <a:r>
              <a:rPr lang="cs-CZ" dirty="0"/>
              <a:t> k posouzení vlivu </a:t>
            </a:r>
            <a:r>
              <a:rPr lang="cs-CZ" dirty="0" err="1"/>
              <a:t>záměru</a:t>
            </a:r>
            <a:r>
              <a:rPr lang="cs-CZ" dirty="0"/>
              <a:t> na </a:t>
            </a:r>
            <a:r>
              <a:rPr lang="cs-CZ" dirty="0" err="1"/>
              <a:t>životni</a:t>
            </a:r>
            <a:r>
              <a:rPr lang="cs-CZ" dirty="0"/>
              <a:t>́ </a:t>
            </a:r>
            <a:r>
              <a:rPr lang="cs-CZ" dirty="0" err="1"/>
              <a:t>prostředi</a:t>
            </a:r>
            <a:r>
              <a:rPr lang="cs-CZ" dirty="0"/>
              <a:t>́</a:t>
            </a:r>
          </a:p>
        </p:txBody>
      </p:sp>
      <p:sp>
        <p:nvSpPr>
          <p:cNvPr id="4" name="Zástupný symbol pro zápatí 3">
            <a:extLst>
              <a:ext uri="{FF2B5EF4-FFF2-40B4-BE49-F238E27FC236}">
                <a16:creationId xmlns:a16="http://schemas.microsoft.com/office/drawing/2014/main" id="{B5C30B6B-78B3-C54A-8BD3-7BBB08362383}"/>
              </a:ext>
            </a:extLst>
          </p:cNvPr>
          <p:cNvSpPr>
            <a:spLocks noGrp="1"/>
          </p:cNvSpPr>
          <p:nvPr>
            <p:ph type="ftr" sz="quarter" idx="11"/>
          </p:nvPr>
        </p:nvSpPr>
        <p:spPr/>
        <p:txBody>
          <a:bodyPr/>
          <a:lstStyle/>
          <a:p>
            <a:endParaRPr lang="en-US" dirty="0">
              <a:latin typeface="Myriad Pro"/>
            </a:endParaRPr>
          </a:p>
        </p:txBody>
      </p:sp>
      <p:sp>
        <p:nvSpPr>
          <p:cNvPr id="5" name="Zástupný symbol pro číslo snímku 4">
            <a:extLst>
              <a:ext uri="{FF2B5EF4-FFF2-40B4-BE49-F238E27FC236}">
                <a16:creationId xmlns:a16="http://schemas.microsoft.com/office/drawing/2014/main" id="{B41D1B72-54E6-1444-86F8-0EA0F09072CB}"/>
              </a:ext>
            </a:extLst>
          </p:cNvPr>
          <p:cNvSpPr>
            <a:spLocks noGrp="1"/>
          </p:cNvSpPr>
          <p:nvPr>
            <p:ph type="sldNum" sz="quarter" idx="12"/>
          </p:nvPr>
        </p:nvSpPr>
        <p:spPr/>
        <p:txBody>
          <a:bodyPr/>
          <a:lstStyle/>
          <a:p>
            <a:fld id="{CA6B5227-2C6F-B94D-9D8F-826F9170706D}" type="slidenum">
              <a:rPr lang="en-US" smtClean="0"/>
              <a:pPr/>
              <a:t>9</a:t>
            </a:fld>
            <a:endParaRPr lang="en-US" dirty="0"/>
          </a:p>
        </p:txBody>
      </p:sp>
      <p:pic>
        <p:nvPicPr>
          <p:cNvPr id="6" name="Obrázek 5">
            <a:extLst>
              <a:ext uri="{FF2B5EF4-FFF2-40B4-BE49-F238E27FC236}">
                <a16:creationId xmlns:a16="http://schemas.microsoft.com/office/drawing/2014/main" id="{E4AFFA67-7739-B445-A494-C82F221385BD}"/>
              </a:ext>
            </a:extLst>
          </p:cNvPr>
          <p:cNvPicPr>
            <a:picLocks noChangeAspect="1"/>
          </p:cNvPicPr>
          <p:nvPr/>
        </p:nvPicPr>
        <p:blipFill>
          <a:blip r:embed="rId2"/>
          <a:stretch>
            <a:fillRect/>
          </a:stretch>
        </p:blipFill>
        <p:spPr>
          <a:xfrm>
            <a:off x="0" y="6127436"/>
            <a:ext cx="4419605" cy="728170"/>
          </a:xfrm>
          <a:prstGeom prst="rect">
            <a:avLst/>
          </a:prstGeom>
        </p:spPr>
      </p:pic>
      <p:pic>
        <p:nvPicPr>
          <p:cNvPr id="7" name="Obrázek 6">
            <a:extLst>
              <a:ext uri="{FF2B5EF4-FFF2-40B4-BE49-F238E27FC236}">
                <a16:creationId xmlns:a16="http://schemas.microsoft.com/office/drawing/2014/main" id="{114E8602-8474-A541-B613-9E2BB6E89CCA}"/>
              </a:ext>
            </a:extLst>
          </p:cNvPr>
          <p:cNvPicPr>
            <a:picLocks noChangeAspect="1"/>
          </p:cNvPicPr>
          <p:nvPr/>
        </p:nvPicPr>
        <p:blipFill>
          <a:blip r:embed="rId3"/>
          <a:stretch>
            <a:fillRect/>
          </a:stretch>
        </p:blipFill>
        <p:spPr>
          <a:xfrm>
            <a:off x="4438437" y="6100449"/>
            <a:ext cx="719082" cy="719082"/>
          </a:xfrm>
          <a:prstGeom prst="rect">
            <a:avLst/>
          </a:prstGeom>
        </p:spPr>
      </p:pic>
    </p:spTree>
    <p:extLst>
      <p:ext uri="{BB962C8B-B14F-4D97-AF65-F5344CB8AC3E}">
        <p14:creationId xmlns:p14="http://schemas.microsoft.com/office/powerpoint/2010/main" val="30758120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E9813AA5530D4AAC2B4611BDF26DD7" ma:contentTypeVersion="0" ma:contentTypeDescription="Vytvoří nový dokument" ma:contentTypeScope="" ma:versionID="5f09c946f50ad25c68b4d7d139621700">
  <xsd:schema xmlns:xsd="http://www.w3.org/2001/XMLSchema" xmlns:xs="http://www.w3.org/2001/XMLSchema" xmlns:p="http://schemas.microsoft.com/office/2006/metadata/properties" targetNamespace="http://schemas.microsoft.com/office/2006/metadata/properties" ma:root="true" ma:fieldsID="7ec98b5e5f0a4b7642889d07697278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35533C-2364-4BB7-BD2B-4E37E12F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A9BE06D-B319-48B7-B5A2-AEB520ADF612}">
  <ds:schemaRef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60ECBAF2-612A-4AE4-9F88-62784706A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7683</TotalTime>
  <Words>1455</Words>
  <Application>Microsoft Macintosh PowerPoint</Application>
  <PresentationFormat>Předvádění na obrazovce (4:3)</PresentationFormat>
  <Paragraphs>176</Paragraphs>
  <Slides>13</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Calibri</vt:lpstr>
      <vt:lpstr>Calibri Light</vt:lpstr>
      <vt:lpstr>Myriad Pro</vt:lpstr>
      <vt:lpstr>Motiv Office</vt:lpstr>
      <vt:lpstr>Seminář pro žadatele PRV MAS Rakovnicko o.p.s. Výzva MAS č. 1 k předkládání Žádostí o podporu v rámci operace 19.2.1. Programu rozvoje venkova na období 2014 - 2020</vt:lpstr>
      <vt:lpstr> Územní vymezení na období 2014 - 2020</vt:lpstr>
      <vt:lpstr>  Základní informace k výzvě</vt:lpstr>
      <vt:lpstr>Prezentace aplikace PowerPoint</vt:lpstr>
      <vt:lpstr>Prezentace aplikace PowerPoint</vt:lpstr>
      <vt:lpstr>F2 Zemědělský podnikatel</vt:lpstr>
      <vt:lpstr>F3 Pozemkové úpravy</vt:lpstr>
      <vt:lpstr>F14 Zemědělská infrastruktura</vt:lpstr>
      <vt:lpstr>F15 Lesnická infrastruktura</vt:lpstr>
      <vt:lpstr>Přílohy požadované MAS</vt:lpstr>
      <vt:lpstr>Závazná pravidla naleznete na: https://www.szif.cz/cs/CmDocument?rid=%2Fapa_anon%2Fcs%2Fdokumenty_ke_stazeni%2Fprv2014%2Fopatreni%2Fleader%2F1921%2F1540996727824.pdf</vt:lpstr>
      <vt:lpstr>Způsob hodnocení projektů</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Simona Dvořáková</cp:lastModifiedBy>
  <cp:revision>654</cp:revision>
  <cp:lastPrinted>2018-01-31T12:24:03Z</cp:lastPrinted>
  <dcterms:created xsi:type="dcterms:W3CDTF">2013-09-17T08:01:02Z</dcterms:created>
  <dcterms:modified xsi:type="dcterms:W3CDTF">2019-02-12T13:22:09Z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0x010100F2E9813AA5530D4AAC2B4611BDF26DD7</vt:lpwstr>
  </property>
</Properties>
</file>