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0" r:id="rId3"/>
    <p:sldId id="260" r:id="rId4"/>
    <p:sldId id="261" r:id="rId5"/>
    <p:sldId id="257" r:id="rId6"/>
    <p:sldId id="271" r:id="rId7"/>
    <p:sldId id="262" r:id="rId8"/>
    <p:sldId id="259" r:id="rId9"/>
    <p:sldId id="266" r:id="rId10"/>
    <p:sldId id="267" r:id="rId11"/>
    <p:sldId id="268" r:id="rId12"/>
    <p:sldId id="269" r:id="rId13"/>
    <p:sldId id="265" r:id="rId14"/>
    <p:sldId id="258" r:id="rId15"/>
    <p:sldId id="263" r:id="rId16"/>
    <p:sldId id="264" r:id="rId17"/>
    <p:sldId id="272" r:id="rId18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AC438B-3566-9241-A9A0-A927B5EC6516}" v="1" dt="2019-02-06T13:49:23.3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8"/>
    <p:restoredTop sz="94704"/>
  </p:normalViewPr>
  <p:slideViewPr>
    <p:cSldViewPr snapToGrid="0" snapToObjects="1">
      <p:cViewPr varScale="1">
        <p:scale>
          <a:sx n="77" d="100"/>
          <a:sy n="77" d="100"/>
        </p:scale>
        <p:origin x="216" y="9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ona Dvořáková" userId="2dd53b93-7a0c-421c-a4b1-45ad53202553" providerId="ADAL" clId="{77AC438B-3566-9241-A9A0-A927B5EC6516}"/>
    <pc:docChg chg="modNotesMaster modHandout">
      <pc:chgData name="Simona Dvořáková" userId="2dd53b93-7a0c-421c-a4b1-45ad53202553" providerId="ADAL" clId="{77AC438B-3566-9241-A9A0-A927B5EC6516}" dt="2019-02-06T13:49:23.343" v="0"/>
      <pc:docMkLst>
        <pc:docMk/>
      </pc:docMkLst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3D5F8812-6DE0-EB4B-9A9F-D235D9D90B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4F1A6F3-4B40-BB40-A785-8EBC6969BB9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362C91-B822-D343-97AC-43E8AEAB540B}" type="datetimeFigureOut">
              <a:rPr lang="cs-CZ" smtClean="0"/>
              <a:t>06.02.19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D7A6093-D528-8641-9FBA-E06ABDF5CBE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ABA259F-188C-C64D-906B-39BDB663D1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756374-F9DE-BD4D-BA5B-EEACEA1DE5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2006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27D131-90B5-F346-9C37-E3F8B0F02085}" type="datetimeFigureOut">
              <a:rPr lang="cs-CZ" smtClean="0"/>
              <a:t>06.02.19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65F8DF-0180-2148-8EBB-02A8C91C0E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702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65F8DF-0180-2148-8EBB-02A8C91C0EB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831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65F8DF-0180-2148-8EBB-02A8C91C0EBF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1722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dvorakova@mas-rakovnicko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esfcr.cz/pravidla-pro-zadatele-a-prijemce-opz/-/dokument/797817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esfcr.cz/pravidla-pro-zadatele-a-prijemce-opz/-/dokument/797817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fcr.cz/pravidla-pro-zadatele-a-prijemce-opz/-/dokument/797817" TargetMode="External"/><Relationship Id="rId2" Type="http://schemas.openxmlformats.org/officeDocument/2006/relationships/hyperlink" Target="https://www.esfcr.cz/pokyny-k-vyplneni-zpravy-o-realizaci-zadosti-o-platbu-a-zadosti-o-zmenu-opz/-/dokument/80973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8D4FCF-53F0-D54E-A33C-E697A430A6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Seminář pro příjemce  výzvy mas rakovnicko – prorodinná opatření – i.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8549F1-4F1C-5249-85EF-30A7D9E6EF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583/03_16_047/CLLD_16_02_020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AF646AA-F844-A947-A356-82EA53A98D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8035" y="3722633"/>
            <a:ext cx="12192000" cy="2008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862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455F77-7E8F-6E4A-A5C5-09D94CCDE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Nepodstatné změny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994260-0BBB-FD48-A062-5B0203DDA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47740"/>
            <a:ext cx="11029615" cy="367830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změna místa realizace nebo území dopadu, které nemají dopad na způsobilost výdajů; </a:t>
            </a:r>
          </a:p>
          <a:p>
            <a:r>
              <a:rPr lang="cs-CZ" dirty="0"/>
              <a:t>změna ve způsobu provádění klíčových aktivit, která nemá negativní dopad na plnění cílů projektu; jedná se zejména o technické aspekty, jako jsou načasování provádění aktivity, rozfázování provádění aktivity, rozšíření/snížení počtu činností, které klíčová aktivita předpokládala původně v menším/větším rozsahu, prodloužení provádění aktivity nad rozsah, který byl původně naplánovaný (ovšem stále v rámci schváleného období realizace projektu), rozšíření/zúžení záběru klíčové aktivity co se týče počtu účastníků nebo lokality; </a:t>
            </a:r>
          </a:p>
          <a:p>
            <a:r>
              <a:rPr lang="cs-CZ" dirty="0"/>
              <a:t>navýšení počtu osob z cílové skupiny, které jsou do projektu zapojeny; </a:t>
            </a:r>
          </a:p>
          <a:p>
            <a:r>
              <a:rPr lang="cs-CZ" dirty="0"/>
              <a:t>změna složení realizačního týmu;  </a:t>
            </a:r>
          </a:p>
          <a:p>
            <a:r>
              <a:rPr lang="cs-CZ" dirty="0"/>
              <a:t>změny smluv o partnerství; </a:t>
            </a:r>
          </a:p>
          <a:p>
            <a:r>
              <a:rPr lang="cs-CZ" dirty="0"/>
              <a:t>vypuštění partnera z realizace projektu, pokud tato změna nevyžaduje navýšení částky veřejné podpory přidělené v právním aktu příjemci nebo nějakému z partnerů; </a:t>
            </a:r>
          </a:p>
          <a:p>
            <a:r>
              <a:rPr lang="cs-CZ" dirty="0"/>
              <a:t>změna týkající se plátcovství daně z přidané hodnoty příjemce či partnera s finančním příspěvkem.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310C300-8BA2-E842-81F9-A3659733F2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5745886"/>
            <a:ext cx="6683432" cy="1101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675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4FC984-0DE8-634C-94C4-0CECA3519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Podstatné změny projektu – podléhají schválení ŘO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D66F47-7125-ED41-8A91-F4855375D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637" y="1715956"/>
            <a:ext cx="11195171" cy="4139739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změny v klíčových aktivitách, kdy se nejedná o technické aspekty spadající do nepodstatných změn; mezi podstatné změny kromě jiného vždy patří zrušení klíčové aktivity nebo přidání zcela nové klíčové aktivity; </a:t>
            </a:r>
          </a:p>
          <a:p>
            <a:r>
              <a:rPr lang="cs-CZ" dirty="0"/>
              <a:t>zahrnutí nové cílové skupiny, tj. rozšíření projektu i na osoby, na které projekt původně zaměřen nebyl; </a:t>
            </a:r>
          </a:p>
          <a:p>
            <a:r>
              <a:rPr lang="cs-CZ" dirty="0"/>
              <a:t>přesun prostředků mezi jednotlivými kapitolami rozpočtu vyšší než 20 % celkových způsobilých výdajů projektu v režimu financování skutečně prokazovaných výdajů38 (počítáno vždy kumulovaně od podpisu právního aktu, příp. změnového právního aktu39 či od poslední schválené podstatné změny týkající se rozpočtu, podle toho, která z těchto skutečností nastala později); </a:t>
            </a:r>
          </a:p>
          <a:p>
            <a:r>
              <a:rPr lang="cs-CZ" dirty="0"/>
              <a:t>navýšení celkového rozpočtu kapitoly Křížové financování; </a:t>
            </a:r>
          </a:p>
          <a:p>
            <a:r>
              <a:rPr lang="cs-CZ" dirty="0"/>
              <a:t>přesun v rozpočtu mezi položkami na neinvestiční a investiční výdaje; </a:t>
            </a:r>
          </a:p>
          <a:p>
            <a:r>
              <a:rPr lang="cs-CZ" dirty="0"/>
              <a:t>změna bankovního účtu projektu, resp. všech bankovních účtů, prostřednictvím nichž dochází k poskytování podpory z OPZ příjemci; </a:t>
            </a:r>
          </a:p>
          <a:p>
            <a:r>
              <a:rPr lang="cs-CZ" dirty="0"/>
              <a:t>změna ve vymezení monitorovacích období (pokud se nemění termín ukončení realizace projektu); </a:t>
            </a:r>
          </a:p>
          <a:p>
            <a:r>
              <a:rPr lang="cs-CZ" dirty="0"/>
              <a:t>změna v termínech, do kterých má být v realizaci projektu dosaženo stanoveného kroku (např. uzavření smlouvy s dodavatelem); relevantní pouze pro projekty, u kterých právní akt termíny a stanovené kroky obsahuje. 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7709BA6-A5AD-E24C-A593-1F168B7EE6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5745886"/>
            <a:ext cx="6683432" cy="1101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1948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4DF87C-F70B-7447-BEBF-CF3C93826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Podstatné změny – vyžadující změnu právního aktu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094BCB-0077-1B4D-ACE4-134823BB6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změna plánovaných výstupů a výsledků projektu (tj. cílových hodnot indikátorů); </a:t>
            </a:r>
          </a:p>
          <a:p>
            <a:r>
              <a:rPr lang="cs-CZ" dirty="0"/>
              <a:t>změna termínu ukončení realizace projektu; </a:t>
            </a:r>
          </a:p>
          <a:p>
            <a:r>
              <a:rPr lang="cs-CZ" dirty="0"/>
              <a:t>nahrazení partnera projektu jiným subjektem / jinými subjekty;</a:t>
            </a:r>
          </a:p>
          <a:p>
            <a:r>
              <a:rPr lang="cs-CZ" dirty="0"/>
              <a:t>navýšení celkového rozpočtu projektu; </a:t>
            </a:r>
          </a:p>
          <a:p>
            <a:r>
              <a:rPr lang="cs-CZ" dirty="0"/>
              <a:t>vypuštění partnera z realizace projektu, pokud tato změna vyžaduje navýšení částky veřejné podpory přidělené v právním aktu příjemci nebo nějakému z partnerů; </a:t>
            </a:r>
          </a:p>
          <a:p>
            <a:r>
              <a:rPr lang="cs-CZ" dirty="0"/>
              <a:t>navýšení částky veřejné podpory či podpory de </a:t>
            </a:r>
            <a:r>
              <a:rPr lang="cs-CZ" dirty="0" err="1"/>
              <a:t>minimis</a:t>
            </a:r>
            <a:r>
              <a:rPr lang="cs-CZ" dirty="0"/>
              <a:t>, kterou projekt zakládá příjemci nebo partnerovi s finančním příspěvkem;</a:t>
            </a:r>
          </a:p>
          <a:p>
            <a:r>
              <a:rPr lang="cs-CZ" dirty="0"/>
              <a:t>navýšení částky vyrovnávací platby na služby obecného hospodářského zájmu, která je v právním aktu specifikována. 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49E2DBF-5742-AA40-98BD-B2FD75ACCC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5745886"/>
            <a:ext cx="6683432" cy="1101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876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C6B675-BA24-7E42-A910-D839A6CE8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Zadávání zakázek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51A1B1-77BB-1046-B0F1-3FA6AE21E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případě této výzvy se jedná o </a:t>
            </a:r>
            <a:r>
              <a:rPr lang="cs-CZ" b="1" dirty="0"/>
              <a:t>zadavatele</a:t>
            </a:r>
            <a:r>
              <a:rPr lang="cs-CZ" dirty="0"/>
              <a:t> podle §4 odst. 2 zákona, zadávající veřejnou zakázku hrazenou z více než 50 % z peněžních prostředků z veřejných zdrojů.</a:t>
            </a:r>
          </a:p>
          <a:p>
            <a:r>
              <a:rPr lang="cs-CZ" dirty="0"/>
              <a:t>V případě zakázky s předpokládanou hodnotou nižší než 400.000,- Kč zadavatel nemusí provádět výběrové/zadávací řízení a nemusí dodávky, služby, stavební práce dokládat písemnou smlouvou. Postačí doložit účetní doklady, účetní záznamy s uvedením předmětu zakázky, množství plnění, cenou plnění. </a:t>
            </a:r>
          </a:p>
          <a:p>
            <a:r>
              <a:rPr lang="cs-CZ" dirty="0"/>
              <a:t>V případě zakázek s předpokládanou hodnotou od 400.000,- Kč více se žadatel řídí Obecnou částí pravidel pro žadatele a příjemce, odstavcem 20.5.2, viz https://</a:t>
            </a:r>
            <a:r>
              <a:rPr lang="cs-CZ" dirty="0" err="1"/>
              <a:t>www.esfcr.cz</a:t>
            </a:r>
            <a:r>
              <a:rPr lang="cs-CZ" dirty="0"/>
              <a:t>/pravidla-pro-</a:t>
            </a:r>
            <a:r>
              <a:rPr lang="cs-CZ" dirty="0" err="1"/>
              <a:t>zadatele</a:t>
            </a:r>
            <a:r>
              <a:rPr lang="cs-CZ" dirty="0"/>
              <a:t>-a-</a:t>
            </a:r>
            <a:r>
              <a:rPr lang="cs-CZ" dirty="0" err="1"/>
              <a:t>prijemce</a:t>
            </a:r>
            <a:r>
              <a:rPr lang="cs-CZ" dirty="0"/>
              <a:t>-</a:t>
            </a:r>
            <a:r>
              <a:rPr lang="cs-CZ" dirty="0" err="1"/>
              <a:t>opz</a:t>
            </a:r>
            <a:r>
              <a:rPr lang="cs-CZ" dirty="0"/>
              <a:t>/-/dokument/797767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4639C62-FE28-A94F-9E91-BBDBF8C85E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5745886"/>
            <a:ext cx="6683432" cy="1101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926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C56616-A61F-3F47-A8C3-9409BD597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příjemce – na co si dát pozor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3BC9C2-8FE9-3646-9C4A-B66B5D517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Máte-li webové stránky, zveřejněte na nich stručný popis projektu, jeho cíle a výsledky a zmínku, že na daný projekt je poskytována finanční podpora EU.</a:t>
            </a:r>
          </a:p>
          <a:p>
            <a:r>
              <a:rPr lang="cs-CZ" dirty="0"/>
              <a:t>Umístěte alespoň 1 povinný plakát velikosti min. A3 s informacemi o projektu v místě realizace projektu snadno viditelném pro veřejnost a udržujte ho zde min. do termínu dokončení realizace projektu dle právního aktu.</a:t>
            </a:r>
          </a:p>
          <a:p>
            <a:r>
              <a:rPr lang="cs-CZ" dirty="0"/>
              <a:t>Vaše komunikační a informační aktivity vztahující se k projektu musí být prezentovány včetně informace o poskytnuté podpoře z ESI fondů a za použití povinné publicity (viz vizuální identita, loga OPZ).</a:t>
            </a:r>
          </a:p>
          <a:p>
            <a:r>
              <a:rPr lang="cs-CZ" dirty="0"/>
              <a:t>Informujte cílové skupiny a účastníky projektu/podpořené osoby, partnery, podílející se na realizaci projektu, že projekt je financován za podpory z ESI fondů</a:t>
            </a:r>
          </a:p>
          <a:p>
            <a:r>
              <a:rPr lang="cs-CZ" dirty="0"/>
              <a:t>Šablony pro vizuální identitu naleznete zde: https://</a:t>
            </a:r>
            <a:r>
              <a:rPr lang="cs-CZ" dirty="0" err="1"/>
              <a:t>www.esfcr.cz</a:t>
            </a:r>
            <a:r>
              <a:rPr lang="cs-CZ" dirty="0"/>
              <a:t>/</a:t>
            </a:r>
            <a:r>
              <a:rPr lang="cs-CZ" dirty="0" err="1"/>
              <a:t>sablony</a:t>
            </a:r>
            <a:r>
              <a:rPr lang="cs-CZ" dirty="0"/>
              <a:t>-a-vzory-pro-</a:t>
            </a:r>
            <a:r>
              <a:rPr lang="cs-CZ" dirty="0" err="1"/>
              <a:t>vizualni</a:t>
            </a:r>
            <a:r>
              <a:rPr lang="cs-CZ" dirty="0"/>
              <a:t>-identitu-</a:t>
            </a:r>
            <a:r>
              <a:rPr lang="cs-CZ" dirty="0" err="1"/>
              <a:t>opz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F548A33-0440-7E42-9F75-E2B1D67CD1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5745886"/>
            <a:ext cx="6683432" cy="1101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3161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3E3AF1-0CD3-1341-8BCE-433D7349A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Vizuální identita - kde je nutné ji použít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AC31DE-9BB6-0442-93E2-5BF54C00B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povinný plakát, dočasná deska, stálá deska nebo billboard (viz kap. 19.1, bod 1c) a 1d); </a:t>
            </a:r>
          </a:p>
          <a:p>
            <a:r>
              <a:rPr lang="cs-CZ" dirty="0"/>
              <a:t>webové stránky, </a:t>
            </a:r>
            <a:r>
              <a:rPr lang="cs-CZ" dirty="0" err="1"/>
              <a:t>microsity</a:t>
            </a:r>
            <a:r>
              <a:rPr lang="cs-CZ" dirty="0"/>
              <a:t>, sociální média informující o projektu; </a:t>
            </a:r>
          </a:p>
          <a:p>
            <a:r>
              <a:rPr lang="cs-CZ" dirty="0"/>
              <a:t>propagační tiskoviny103 (brožury, letáky, plakáty, publikace, školicí materiály) a propagační předměty;  </a:t>
            </a:r>
          </a:p>
          <a:p>
            <a:r>
              <a:rPr lang="cs-CZ" dirty="0"/>
              <a:t>propagační audiovizuální materiály (reklamní spoty, </a:t>
            </a:r>
            <a:r>
              <a:rPr lang="cs-CZ" dirty="0" err="1"/>
              <a:t>product</a:t>
            </a:r>
            <a:r>
              <a:rPr lang="cs-CZ" dirty="0"/>
              <a:t> </a:t>
            </a:r>
            <a:r>
              <a:rPr lang="cs-CZ" dirty="0" err="1"/>
              <a:t>placement</a:t>
            </a:r>
            <a:r>
              <a:rPr lang="cs-CZ" dirty="0"/>
              <a:t>, sponzorské vzkazy, reportáže, pořady);  </a:t>
            </a:r>
          </a:p>
          <a:p>
            <a:r>
              <a:rPr lang="cs-CZ" dirty="0"/>
              <a:t>inzerce (internet, tisk, </a:t>
            </a:r>
            <a:r>
              <a:rPr lang="cs-CZ" dirty="0" err="1"/>
              <a:t>outdoor</a:t>
            </a:r>
            <a:r>
              <a:rPr lang="cs-CZ" dirty="0"/>
              <a:t>);</a:t>
            </a:r>
          </a:p>
          <a:p>
            <a:r>
              <a:rPr lang="cs-CZ" dirty="0"/>
              <a:t>soutěže (s výjimkou cen do soutěží); </a:t>
            </a:r>
          </a:p>
          <a:p>
            <a:r>
              <a:rPr lang="cs-CZ" dirty="0"/>
              <a:t>komunikační akce (semináře, workshopy, konference, tiskové konference, výstavy, veletrhy);107 </a:t>
            </a:r>
          </a:p>
          <a:p>
            <a:r>
              <a:rPr lang="cs-CZ" dirty="0"/>
              <a:t>PR výstupy při jejich distribuci (tiskové zprávy, informace pro média); </a:t>
            </a:r>
          </a:p>
          <a:p>
            <a:r>
              <a:rPr lang="cs-CZ" dirty="0"/>
              <a:t>dokumenty určené pro veřejnost či cílové skupiny projektu (vstupní, výstupní/závěrečné zprávy, analýzy, certifikáty, prezenční listiny apod.). 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CCD2828-55FF-654E-9A7B-8874377954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5745886"/>
            <a:ext cx="6683432" cy="1101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5170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7AF5C7-4EB6-9C40-B0A2-D6016B093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Vizuální identita - kde není nutné ji použít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DDA9BC-650D-5244-8FA3-59075DA7C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68791"/>
            <a:ext cx="11029615" cy="418705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interní dokumenty; </a:t>
            </a:r>
          </a:p>
          <a:p>
            <a:r>
              <a:rPr lang="cs-CZ" dirty="0"/>
              <a:t>archivační šanony; </a:t>
            </a:r>
          </a:p>
          <a:p>
            <a:r>
              <a:rPr lang="cs-CZ" dirty="0"/>
              <a:t>elektronická i listinná komunikace; </a:t>
            </a:r>
          </a:p>
          <a:p>
            <a:r>
              <a:rPr lang="cs-CZ" dirty="0"/>
              <a:t>pracovní smlouvy; </a:t>
            </a:r>
          </a:p>
          <a:p>
            <a:r>
              <a:rPr lang="cs-CZ" dirty="0"/>
              <a:t>veškeré smlouvy s dodavateli; </a:t>
            </a:r>
          </a:p>
          <a:p>
            <a:r>
              <a:rPr lang="cs-CZ" dirty="0"/>
              <a:t>smlouvy mezi příjemcem či partnerem a dalším subjektem (nikoli dodavatelem), jejichž předmětem je zapojení cílové skupiny do projektu, kdy žádná ze smluvních stran není cílovou skupinou;</a:t>
            </a:r>
          </a:p>
          <a:p>
            <a:r>
              <a:rPr lang="cs-CZ" dirty="0"/>
              <a:t>účetní doklady vztahující se k výdajům projektu; </a:t>
            </a:r>
          </a:p>
          <a:p>
            <a:r>
              <a:rPr lang="cs-CZ" dirty="0"/>
              <a:t>vybavení pořízené z prostředků projektu (s výjimkou propagačních předmětů); </a:t>
            </a:r>
          </a:p>
          <a:p>
            <a:r>
              <a:rPr lang="cs-CZ" dirty="0"/>
              <a:t>neplacené PR články a převzaté PR výstupy (např. médii); </a:t>
            </a:r>
          </a:p>
          <a:p>
            <a:r>
              <a:rPr lang="cs-CZ" dirty="0"/>
              <a:t>ceny do soutěží; </a:t>
            </a:r>
          </a:p>
          <a:p>
            <a:r>
              <a:rPr lang="cs-CZ" dirty="0"/>
              <a:t>výstupy, kde to není technicky možné (např. strojově generované objednávky, faktury). 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D5167C5-0D58-FF42-ABBA-557E3FA236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5745886"/>
            <a:ext cx="6683432" cy="1101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868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8FF3C9-BC47-B54B-BDD4-7A6D65383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Mas rakovnicko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FA679B-617B-AD46-BE1F-F4D87F2C06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2668005"/>
          </a:xfrm>
        </p:spPr>
        <p:txBody>
          <a:bodyPr/>
          <a:lstStyle/>
          <a:p>
            <a:r>
              <a:rPr lang="cs-CZ" dirty="0"/>
              <a:t>Simona Dvořáková</a:t>
            </a:r>
          </a:p>
          <a:p>
            <a:r>
              <a:rPr lang="cs-CZ" dirty="0"/>
              <a:t>+420 606 788 143</a:t>
            </a:r>
          </a:p>
          <a:p>
            <a:r>
              <a:rPr lang="cs-CZ" dirty="0">
                <a:hlinkClick r:id="rId2"/>
              </a:rPr>
              <a:t>dvorakova@mas-rakovnicko.cz</a:t>
            </a:r>
            <a:r>
              <a:rPr lang="cs-CZ" dirty="0"/>
              <a:t> </a:t>
            </a:r>
          </a:p>
          <a:p>
            <a:r>
              <a:rPr lang="cs-CZ" dirty="0"/>
              <a:t>Lubenská 2250, Rakovník 269 01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327A3EF-EAAE-DF4B-BF72-6B80F42406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149" y="4848501"/>
            <a:ext cx="11953701" cy="1969481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17696479-4A8D-B44C-94EC-BE9853EC43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10996" y="761664"/>
            <a:ext cx="2242763" cy="2242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833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DD37E1-1298-4A42-A8E6-FAF19CCC8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Semináře pro příjemce od </a:t>
            </a:r>
            <a:r>
              <a:rPr lang="cs-CZ" dirty="0" err="1"/>
              <a:t>mpsv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23E291-B57A-E14A-A4A5-B11C2EBED9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Nejbližší termíny konání seminářů v Praze (budova MPSV):</a:t>
            </a:r>
          </a:p>
          <a:p>
            <a:r>
              <a:rPr lang="cs-CZ" dirty="0"/>
              <a:t>21.2.2019</a:t>
            </a:r>
          </a:p>
          <a:p>
            <a:r>
              <a:rPr lang="cs-CZ" dirty="0"/>
              <a:t>19.3.2019</a:t>
            </a:r>
          </a:p>
          <a:p>
            <a:r>
              <a:rPr lang="cs-CZ" dirty="0"/>
              <a:t>25.4.2019</a:t>
            </a:r>
          </a:p>
          <a:p>
            <a:r>
              <a:rPr lang="cs-CZ" dirty="0"/>
              <a:t>22.5.2019</a:t>
            </a:r>
          </a:p>
          <a:p>
            <a:r>
              <a:rPr lang="cs-CZ" dirty="0"/>
              <a:t>19.6.2019</a:t>
            </a:r>
          </a:p>
          <a:p>
            <a:r>
              <a:rPr lang="cs-CZ" dirty="0"/>
              <a:t>Možnost registrace zde: https://</a:t>
            </a:r>
            <a:r>
              <a:rPr lang="cs-CZ" dirty="0" err="1"/>
              <a:t>www.esfcr.cz</a:t>
            </a:r>
            <a:r>
              <a:rPr lang="cs-CZ" dirty="0"/>
              <a:t>/vyzva-047-opz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AC22E76-B755-CA43-919C-830CDC2AFB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5745886"/>
            <a:ext cx="6683432" cy="1101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596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7EF5D5-5C04-1945-81E7-B2E2EC9FF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Účetnictví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5B718F-538C-2F46-9EE9-53FC10B8C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Příjemci, kteří vedou jednoduché účetnictví podle zákona č. 563/1991 Sb., o účetnictví, nebo daňovou evidenci podle zákona 586/1992 Sb., o daních z příjmů, povedou </a:t>
            </a:r>
            <a:r>
              <a:rPr lang="cs-CZ" b="1" dirty="0"/>
              <a:t>oddělenou evidenc</a:t>
            </a:r>
            <a:r>
              <a:rPr lang="cs-CZ" dirty="0"/>
              <a:t>i nebo </a:t>
            </a:r>
            <a:r>
              <a:rPr lang="cs-CZ" b="1" dirty="0"/>
              <a:t>přiřadí odpovídající kód </a:t>
            </a:r>
            <a:r>
              <a:rPr lang="cs-CZ" dirty="0"/>
              <a:t>ke všem příjmům a výdajům spadajícím do přímých nákladů, majetkům a dluhům spadajícím do přímých nákladů s jednoznačnou vazbou k příslušnému projektu </a:t>
            </a:r>
          </a:p>
          <a:p>
            <a:r>
              <a:rPr lang="cs-CZ" dirty="0"/>
              <a:t>Při kontrole musí být žadatel schopen předložit účetnictví nebo daňovou evidenci v plném rozsahu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B4C4B94-84F0-E746-A8AB-C5541631C2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5745886"/>
            <a:ext cx="6683432" cy="1101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430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5D58DB-65EE-9C4B-B9A1-57D6A5628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 ante režim - platby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6EA26C-3823-8F42-8E7C-04F83F9C4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1. zálohová platba – částka vychází z celkových předpokládaných výdajů během období od zahájení realizace projektu až do konce 2. měsíce následujícího nejzazšího termínu pro předložení první </a:t>
            </a:r>
            <a:r>
              <a:rPr lang="cs-CZ" dirty="0" err="1"/>
              <a:t>ZoR</a:t>
            </a:r>
            <a:r>
              <a:rPr lang="cs-CZ" dirty="0"/>
              <a:t> projektu (zprávy o realizaci) dle podmínek v právním aktu.</a:t>
            </a:r>
          </a:p>
          <a:p>
            <a:r>
              <a:rPr lang="cs-CZ" dirty="0"/>
              <a:t>Tato zálohová platba je poskytnuta do 20 pracovních dnů od akceptace vydaného právního aktu ze strany příjemce.</a:t>
            </a:r>
          </a:p>
          <a:p>
            <a:r>
              <a:rPr lang="cs-CZ" dirty="0"/>
              <a:t>Další zálohové platby - Maximálně ve výši součtu vzniklých a vyúčtovaných způsobilých výdajů projektu očištěných o čisté příjmy, které jsou zařazeny do jednotlivých </a:t>
            </a:r>
            <a:r>
              <a:rPr lang="cs-CZ" b="1" dirty="0"/>
              <a:t>zpráv o realizaci, resp. žádostí o platbu</a:t>
            </a:r>
            <a:r>
              <a:rPr lang="cs-CZ" dirty="0"/>
              <a:t>, přičemž přesnou výši této platby stanoví na základě kontroly vzniklých výdajů projektu ŘO. </a:t>
            </a:r>
          </a:p>
          <a:p>
            <a:r>
              <a:rPr lang="cs-CZ" dirty="0"/>
              <a:t>Závěrečná platba - Maximálně do výše rozdílu mezi dosud poskytnutou podporou z OPZ a celkovou výší způsobilých výdajů projektu očištěných o čisté příjmy, které mají být kryty z prostředků OPZ; přesnou výši této platby stanoví ŘO na základě kontroly závěrečného vyúčtování.</a:t>
            </a:r>
          </a:p>
          <a:p>
            <a:r>
              <a:rPr lang="cs-CZ" dirty="0"/>
              <a:t>Viz odstavec 7.6.1 </a:t>
            </a:r>
            <a:r>
              <a:rPr lang="cs-CZ" dirty="0">
                <a:hlinkClick r:id="rId2"/>
              </a:rPr>
              <a:t>https://www.esfcr.cz/pravidla-pro-zadatele-a-prijemce-opz/-/dokument/797817</a:t>
            </a:r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AA8C97F-145C-1D4E-9A27-83447F6E23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5745886"/>
            <a:ext cx="6683432" cy="1101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64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E78BF-1472-9C4E-B08B-0DD24569D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Žádost o platbu na první zálohu u projektu s ex-ante financováním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02475C-0671-7F4E-980F-B64C1E6BC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 projektů financovaných ex ante zajišťuje zpracování první žádosti o platbu (na základě které dojde k poskytnutí první zálohy) řídicí orgán, tj. příjemce nežádá o vyplacení první zálohy. </a:t>
            </a:r>
          </a:p>
          <a:p>
            <a:r>
              <a:rPr lang="cs-CZ" dirty="0"/>
              <a:t>Zda je již řídicím orgánem administrována zálohová žádost o platbu a v jakém stavu se nachází, si může příjemce ověřit na záložce ŽÁDOST O PLATBU. </a:t>
            </a:r>
          </a:p>
          <a:p>
            <a:r>
              <a:rPr lang="cs-CZ" dirty="0"/>
              <a:t>Dvoustupňové schvalování – nejdříve stav ZAREGISTROVANÁ, poté SCHVÁLENÁ 1. STUPEŇ, následně SCHVÁLENÁ 2. STUPEŇ a do 10 dnů jsou poukázány finanční prostředky na 1. zálohu na bankovní účet příjemce</a:t>
            </a:r>
          </a:p>
          <a:p>
            <a:r>
              <a:rPr lang="cs-CZ" dirty="0"/>
              <a:t>Pomůcka k vyplnění: https://</a:t>
            </a:r>
            <a:r>
              <a:rPr lang="cs-CZ" dirty="0" err="1"/>
              <a:t>www.esfcr.cz</a:t>
            </a:r>
            <a:r>
              <a:rPr lang="cs-CZ" dirty="0"/>
              <a:t>/pokyny-k-vyplneni-zpravy-o-realizaci-zadosti-o-platbu-a-zadosti-o-zmenu-opz/-/dokument/809712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C7669DC-5DBF-1545-A09F-B20F605DA4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5745886"/>
            <a:ext cx="6683432" cy="1101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707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991173-47A3-BE41-A878-442E35B3C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Přílohy žádostí o platbu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BF258D-7821-2C41-9C2B-4BE48E355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Doklady na způsobilé výdaje projektu spadající do nepřímých nákladů žadatel nedokládá, ale archivuje pro možnou kontrolu.</a:t>
            </a:r>
          </a:p>
          <a:p>
            <a:r>
              <a:rPr lang="cs-CZ" dirty="0" err="1"/>
              <a:t>Skeny</a:t>
            </a:r>
            <a:r>
              <a:rPr lang="cs-CZ" dirty="0"/>
              <a:t> účetních dokladů žadatel předkládá, přesahují-li částku 10.000,- Kč</a:t>
            </a:r>
          </a:p>
          <a:p>
            <a:r>
              <a:rPr lang="cs-CZ" dirty="0"/>
              <a:t>Osobní náklady – doklady: pracovní smlouvy, DPP, DPČ, dodatky, odůvodnění odměn za práci, pracovní výkazy; soupiska lidských zdrojů uvádějící skutečnosti dle pracovních smluv, DPP, DPČ, dodatků, odměn;  Výpisy z bankovního účtu s viditelnými úhradami osobních nákladů.</a:t>
            </a:r>
          </a:p>
          <a:p>
            <a:r>
              <a:rPr lang="cs-CZ" dirty="0"/>
              <a:t>Cestovné – vyúčtované cestovní příkazy a </a:t>
            </a:r>
            <a:r>
              <a:rPr lang="cs-CZ" dirty="0" err="1"/>
              <a:t>skeny</a:t>
            </a:r>
            <a:r>
              <a:rPr lang="cs-CZ" dirty="0"/>
              <a:t> účetních dokladů v případě cestovného nad 10.000,- Kč, soupiska cestovních náhrad</a:t>
            </a:r>
          </a:p>
          <a:p>
            <a:r>
              <a:rPr lang="cs-CZ" dirty="0"/>
              <a:t>Pořízení zařízení a vybavení – soupiska faktur/účtenek/paragonů, </a:t>
            </a:r>
            <a:r>
              <a:rPr lang="cs-CZ" dirty="0" err="1"/>
              <a:t>skeny</a:t>
            </a:r>
            <a:r>
              <a:rPr lang="cs-CZ" dirty="0"/>
              <a:t> účetních dokladů nad 10.000,- Kč</a:t>
            </a:r>
          </a:p>
          <a:p>
            <a:r>
              <a:rPr lang="cs-CZ" dirty="0"/>
              <a:t>Režijní a administrativní výdaje – soupiska faktur/účtenek/paragonů, </a:t>
            </a:r>
            <a:r>
              <a:rPr lang="cs-CZ" dirty="0" err="1"/>
              <a:t>skeny</a:t>
            </a:r>
            <a:r>
              <a:rPr lang="cs-CZ" dirty="0"/>
              <a:t> účetních dokladů nad 10.000,- Kč, smlouvy o pronájmu</a:t>
            </a:r>
          </a:p>
          <a:p>
            <a:r>
              <a:rPr lang="cs-CZ" dirty="0"/>
              <a:t>Více v kapitole 6.3 specifické části pravidel viz: </a:t>
            </a:r>
            <a:r>
              <a:rPr lang="cs-CZ" dirty="0">
                <a:hlinkClick r:id="rId2"/>
              </a:rPr>
              <a:t>https://www.esfcr.cz/pravidla-pro-zadatele-a-prijemce-opz/-/dokument/797817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7381AA1-952F-0940-BDF2-A7970B5CB0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5745886"/>
            <a:ext cx="6683432" cy="1101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276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38BA86-E622-EF4F-8FC9-9E5781097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Zprávy o realizaci projektu a doprovodné informace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F87160-A7A5-7D49-B44C-57B59893D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1" y="2051918"/>
            <a:ext cx="11029615" cy="4103926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Příjemce o tom, jak probíhá realizace podpořeného projektu, informuje ŘO prostřednictvím zpráv o realizaci projektu. </a:t>
            </a:r>
          </a:p>
          <a:p>
            <a:r>
              <a:rPr lang="cs-CZ" dirty="0"/>
              <a:t>Zprávu o realizaci projektu má příjemce za povinnost předložit za každé monitorovací období, zpravidla za každých 6 měsíců, přesné vymezení je vždy stanoveno v právním aktu o poskytnutí podpory. Pro předložení platí lhůta do konce prvního měsíce následujícího po ukončení období, k němuž se zpráva vztahuje. Pro závěrečnou zprávu o realizaci projektu platí, že musí být předložena do konce druhého měsíce následujícího po ukončení období, k němuž se vztahuje. Pokud realizace projektu nebyla zahájena (dle právního aktu) první den kalendářního měsíce, pak pro zpracování zprávy platí lhůta 30 dnů, resp. 60 dnů. </a:t>
            </a:r>
          </a:p>
          <a:p>
            <a:r>
              <a:rPr lang="cs-CZ" dirty="0"/>
              <a:t>Součástí zprávy o realizaci projektu je ve formátu </a:t>
            </a:r>
            <a:r>
              <a:rPr lang="cs-CZ" b="1" dirty="0"/>
              <a:t>žádosti o platbu </a:t>
            </a:r>
            <a:r>
              <a:rPr lang="cs-CZ" dirty="0"/>
              <a:t>vždy vyúčtování výdajů projektu. </a:t>
            </a:r>
          </a:p>
          <a:p>
            <a:r>
              <a:rPr lang="cs-CZ" dirty="0"/>
              <a:t>Po ukončení realizace projektu žadatel předkládá </a:t>
            </a:r>
            <a:r>
              <a:rPr lang="cs-CZ" b="1" dirty="0"/>
              <a:t>závěrečnou zprávu o realizaci projektu </a:t>
            </a:r>
          </a:p>
          <a:p>
            <a:r>
              <a:rPr lang="cs-CZ" dirty="0"/>
              <a:t>Poté, co řídicí orgán založí v MS2014+ harmonogram zpráv o realizaci projektu, zobrazí se příjemci na konkrétním projektu v levém menu nová záložka ZPRÁVY O REALIZACI. Příjemce klikne na tuto novou záložku. </a:t>
            </a:r>
          </a:p>
          <a:p>
            <a:r>
              <a:rPr lang="cs-CZ" dirty="0"/>
              <a:t>Pomůcka k vyplnění: https://</a:t>
            </a:r>
            <a:r>
              <a:rPr lang="cs-CZ" dirty="0" err="1"/>
              <a:t>www.esfcr.cz</a:t>
            </a:r>
            <a:r>
              <a:rPr lang="cs-CZ" dirty="0"/>
              <a:t>/pokyny-k-vyplneni-zpravy-o-realizaci-zadosti-o-platbu-a-zadosti-o-zmenu-opz/-/dokument/809712</a:t>
            </a:r>
          </a:p>
          <a:p>
            <a:endParaRPr lang="cs-CZ" b="1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6C2B967-DB63-2745-90C4-87CA76FBD8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5795190"/>
            <a:ext cx="6384174" cy="1051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95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EC009F-44C8-074F-A668-CD4AEBA79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0DBF6B-1ED0-BC47-95DC-97F73B757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Mohou být podstatné (nutný souhlas ŘO), nebo nepodstatné (možno provádět bez souhlasu ŘO ale žadatel stejně podává žádost o změnu).</a:t>
            </a:r>
          </a:p>
          <a:p>
            <a:r>
              <a:rPr lang="cs-CZ" dirty="0"/>
              <a:t>Pomůcka k vyplnění: </a:t>
            </a:r>
            <a:r>
              <a:rPr lang="cs-CZ" dirty="0">
                <a:hlinkClick r:id="rId2"/>
              </a:rPr>
              <a:t>https://www.esfcr.cz/pokyny-k-vyplneni-zpravy-o-realizaci-zadosti-o-platbu-a-zadosti-o-zmenu-opz/-/dokument/809732</a:t>
            </a:r>
            <a:endParaRPr lang="cs-CZ" dirty="0"/>
          </a:p>
          <a:p>
            <a:r>
              <a:rPr lang="cs-CZ" dirty="0"/>
              <a:t>Více ve Specifické části pravidel pro žadatele a příjemce pro projekty se skutečně vzniklými výdaji a případně také s nepřímými náklady: </a:t>
            </a:r>
            <a:r>
              <a:rPr lang="cs-CZ" dirty="0">
                <a:hlinkClick r:id="rId3"/>
              </a:rPr>
              <a:t>https://www.esfcr.cz/pravidla-pro-zadatele-a-prijemce-opz/-/dokument/797817</a:t>
            </a:r>
            <a:r>
              <a:rPr lang="cs-CZ" dirty="0"/>
              <a:t> 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BD583F5-3417-1C4D-A9FF-B88F50050B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5745886"/>
            <a:ext cx="6683432" cy="1101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426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73DD8E-1D25-A241-9F29-F7BA4B0F5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Nepodstatné změny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537B31-6085-E140-BEE4-26B9C2D90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008" y="2065982"/>
            <a:ext cx="11344800" cy="3857105"/>
          </a:xfrm>
        </p:spPr>
        <p:txBody>
          <a:bodyPr>
            <a:normAutofit/>
          </a:bodyPr>
          <a:lstStyle/>
          <a:p>
            <a:r>
              <a:rPr lang="cs-CZ" dirty="0"/>
              <a:t>změna kontaktní osoby projektu (včetně změny kontaktních údajů – telefon, e-mail) či adresy pro doručení písemností; </a:t>
            </a:r>
          </a:p>
          <a:p>
            <a:r>
              <a:rPr lang="cs-CZ" dirty="0"/>
              <a:t>změna sídla příjemce podpory; </a:t>
            </a:r>
          </a:p>
          <a:p>
            <a:r>
              <a:rPr lang="cs-CZ" dirty="0"/>
              <a:t>změna názvu příjemce (za podmínky dodržení pravidel pro změny příjemce viz kap. 5.1.3 specifické části pravidel) </a:t>
            </a:r>
          </a:p>
          <a:p>
            <a:r>
              <a:rPr lang="cs-CZ" dirty="0"/>
              <a:t>změna v osobách vykonávajících funkci statutárního orgánu příjemce. </a:t>
            </a:r>
          </a:p>
          <a:p>
            <a:r>
              <a:rPr lang="cs-CZ" dirty="0"/>
              <a:t>změna rozpočtu projektu (přesun prostředků mezi položkami, vytváření nových položek) v rámci jedné kapitoly rozpočtu; </a:t>
            </a:r>
          </a:p>
          <a:p>
            <a:r>
              <a:rPr lang="cs-CZ" dirty="0"/>
              <a:t>přesun prostředků mezi jednotlivými kapitolami rozpočtu do výše 20 % celkových způsobilých výdajů projektu v režimu financování skutečně prokazovaných výdajů, (počítáno vždy kumulovaně od podpisu právního aktu, příp. změnového právního aktu či od poslední schválené podstatné změny týkající se rozpočtu, podle toho, která z těchto skutečností nastala později), přičemž se nesmí jednat o navýšení kapitoly Křížové financování. 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06A3C52-9511-DA41-AF36-2C7B370D50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5745886"/>
            <a:ext cx="6683432" cy="1101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28465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Dividenda</Template>
  <TotalTime>234</TotalTime>
  <Words>986</Words>
  <Application>Microsoft Macintosh PowerPoint</Application>
  <PresentationFormat>Širokoúhlá obrazovka</PresentationFormat>
  <Paragraphs>115</Paragraphs>
  <Slides>17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Calibri</vt:lpstr>
      <vt:lpstr>Gill Sans MT</vt:lpstr>
      <vt:lpstr>Wingdings 2</vt:lpstr>
      <vt:lpstr>Dividenda</vt:lpstr>
      <vt:lpstr>Seminář pro příjemce  výzvy mas rakovnicko – prorodinná opatření – i.</vt:lpstr>
      <vt:lpstr>Semináře pro příjemce od mpsv</vt:lpstr>
      <vt:lpstr>Účetnictví projektu</vt:lpstr>
      <vt:lpstr>Ex ante režim - platby</vt:lpstr>
      <vt:lpstr>Žádost o platbu na první zálohu u projektu s ex-ante financováním</vt:lpstr>
      <vt:lpstr>Přílohy žádostí o platbu</vt:lpstr>
      <vt:lpstr>Zprávy o realizaci projektu a doprovodné informace</vt:lpstr>
      <vt:lpstr>Změny projektu</vt:lpstr>
      <vt:lpstr>Nepodstatné změny projektu</vt:lpstr>
      <vt:lpstr>Nepodstatné změny projektu</vt:lpstr>
      <vt:lpstr>Podstatné změny projektu – podléhají schválení ŘO</vt:lpstr>
      <vt:lpstr>Podstatné změny – vyžadující změnu právního aktu</vt:lpstr>
      <vt:lpstr>Zadávání zakázek</vt:lpstr>
      <vt:lpstr>Povinnosti příjemce – na co si dát pozor</vt:lpstr>
      <vt:lpstr>Vizuální identita - kde je nutné ji použít</vt:lpstr>
      <vt:lpstr>Vizuální identita - kde není nutné ji použít</vt:lpstr>
      <vt:lpstr>Mas rakovnicko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pro příjemce  výzvy mas rakovnicko – prorodinná opatření – i.</dc:title>
  <dc:creator>Simona Dvořáková</dc:creator>
  <cp:lastModifiedBy>Simona Dvořáková</cp:lastModifiedBy>
  <cp:revision>10</cp:revision>
  <cp:lastPrinted>2019-02-06T13:49:20Z</cp:lastPrinted>
  <dcterms:created xsi:type="dcterms:W3CDTF">2019-02-05T05:26:25Z</dcterms:created>
  <dcterms:modified xsi:type="dcterms:W3CDTF">2019-02-06T13:49:33Z</dcterms:modified>
</cp:coreProperties>
</file>