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media/image13.jpg" ContentType="image/jpg"/>
  <Override PartName="/ppt/media/image15.jpg" ContentType="image/jpg"/>
  <Override PartName="/ppt/media/image16.jpg" ContentType="image/jpg"/>
  <Override PartName="/ppt/media/image17.jpg" ContentType="image/jpg"/>
  <Override PartName="/ppt/media/image18.jpg" ContentType="image/jpg"/>
  <Override PartName="/ppt/media/image20.jpg" ContentType="image/jpg"/>
  <Override PartName="/ppt/media/image22.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7" r:id="rId5"/>
    <p:sldId id="259" r:id="rId6"/>
    <p:sldId id="260" r:id="rId7"/>
    <p:sldId id="265" r:id="rId8"/>
    <p:sldId id="266" r:id="rId9"/>
    <p:sldId id="261" r:id="rId10"/>
    <p:sldId id="278" r:id="rId11"/>
    <p:sldId id="263" r:id="rId12"/>
    <p:sldId id="264" r:id="rId13"/>
    <p:sldId id="267" r:id="rId14"/>
    <p:sldId id="282" r:id="rId15"/>
    <p:sldId id="279" r:id="rId16"/>
    <p:sldId id="288" r:id="rId17"/>
    <p:sldId id="269" r:id="rId18"/>
    <p:sldId id="284" r:id="rId19"/>
    <p:sldId id="285" r:id="rId20"/>
    <p:sldId id="289" r:id="rId21"/>
    <p:sldId id="295" r:id="rId22"/>
    <p:sldId id="293" r:id="rId23"/>
    <p:sldId id="270" r:id="rId24"/>
    <p:sldId id="271" r:id="rId25"/>
    <p:sldId id="272" r:id="rId26"/>
    <p:sldId id="273" r:id="rId27"/>
    <p:sldId id="274" r:id="rId28"/>
    <p:sldId id="275" r:id="rId29"/>
    <p:sldId id="276" r:id="rId30"/>
    <p:sldId id="277"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 id="2" name="Horák Petr" initials="H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autoAdjust="0"/>
    <p:restoredTop sz="89186" autoAdjust="0"/>
  </p:normalViewPr>
  <p:slideViewPr>
    <p:cSldViewPr snapToGrid="0" snapToObjects="1">
      <p:cViewPr varScale="1">
        <p:scale>
          <a:sx n="128" d="100"/>
          <a:sy n="128" d="100"/>
        </p:scale>
        <p:origin x="1856" y="1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9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Microsoft_Excelu.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6F4E-374E-8F46-D0F411674E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6F4E-374E-8F46-D0F411674E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6F4E-374E-8F46-D0F411674E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6F4E-374E-8F46-D0F411674EF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6F4E-374E-8F46-D0F411674EF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6-6F4E-374E-8F46-D0F411674EFB}"/>
              </c:ext>
            </c:extLst>
          </c:dPt>
          <c:dLbls>
            <c:dLbl>
              <c:idx val="0"/>
              <c:layout>
                <c:manualLayout>
                  <c:x val="-0.12962962962962962"/>
                  <c:y val="0.154091948560355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4E-374E-8F46-D0F411674EFB}"/>
                </c:ext>
              </c:extLst>
            </c:dLbl>
            <c:dLbl>
              <c:idx val="1"/>
              <c:layout>
                <c:manualLayout>
                  <c:x val="-0.17592592592592593"/>
                  <c:y val="2.370645362467009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4E-374E-8F46-D0F411674EFB}"/>
                </c:ext>
              </c:extLst>
            </c:dLbl>
            <c:dLbl>
              <c:idx val="2"/>
              <c:layout>
                <c:manualLayout>
                  <c:x val="0.10493827160493827"/>
                  <c:y val="-0.27262421668370607"/>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4E-374E-8F46-D0F411674EFB}"/>
                </c:ext>
              </c:extLst>
            </c:dLbl>
            <c:dLbl>
              <c:idx val="3"/>
              <c:layout>
                <c:manualLayout>
                  <c:x val="1.2341669096918433E-2"/>
                  <c:y val="3.081838971207112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4E-374E-8F46-D0F411674EFB}"/>
                </c:ext>
              </c:extLst>
            </c:dLbl>
            <c:dLbl>
              <c:idx val="4"/>
              <c:layout>
                <c:manualLayout>
                  <c:x val="1.3888888888888874E-2"/>
                  <c:y val="2.370645362467009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4E-374E-8F46-D0F411674EFB}"/>
                </c:ext>
              </c:extLst>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6-6F4E-374E-8F46-D0F411674E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List1!$A$2:$A$7</c:f>
              <c:strCache>
                <c:ptCount val="6"/>
                <c:pt idx="0">
                  <c:v>4 Doprava</c:v>
                </c:pt>
                <c:pt idx="1">
                  <c:v>7 Sociální služby</c:v>
                </c:pt>
                <c:pt idx="2">
                  <c:v>5 Vzdělávání</c:v>
                </c:pt>
                <c:pt idx="3">
                  <c:v>6 Komunity</c:v>
                </c:pt>
                <c:pt idx="4">
                  <c:v>11 Hasiči</c:v>
                </c:pt>
                <c:pt idx="5">
                  <c:v>8 Sociální podnikání inv.</c:v>
                </c:pt>
              </c:strCache>
            </c:strRef>
          </c:cat>
          <c:val>
            <c:numRef>
              <c:f>List1!$B$2:$B$7</c:f>
              <c:numCache>
                <c:formatCode>#,##0.00\ "Kč"</c:formatCode>
                <c:ptCount val="6"/>
                <c:pt idx="0">
                  <c:v>13810520.5</c:v>
                </c:pt>
                <c:pt idx="1">
                  <c:v>3365912</c:v>
                </c:pt>
                <c:pt idx="2">
                  <c:v>42117900</c:v>
                </c:pt>
                <c:pt idx="3">
                  <c:v>5932077</c:v>
                </c:pt>
                <c:pt idx="4">
                  <c:v>3100674</c:v>
                </c:pt>
                <c:pt idx="5">
                  <c:v>3410999.5</c:v>
                </c:pt>
              </c:numCache>
            </c:numRef>
          </c:val>
          <c:extLst>
            <c:ext xmlns:c16="http://schemas.microsoft.com/office/drawing/2014/chart" uri="{C3380CC4-5D6E-409C-BE32-E72D297353CC}">
              <c16:uniqueId val="{00000000-6F4E-374E-8F46-D0F411674EF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480108389229123"/>
          <c:y val="0.14469168637071181"/>
          <c:w val="0.30365570623116556"/>
          <c:h val="0.8065050465503141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Myriad Pro"/>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latin typeface="Myriad Pro"/>
              </a:rPr>
              <a:t>6/10/19</a:t>
            </a:fld>
            <a:endParaRPr lang="en-US" dirty="0">
              <a:latin typeface="Myriad Pro"/>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Myriad Pro"/>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D01622-6527-A840-93D2-B71E71D7D97B}" type="slidenum">
              <a:rPr lang="en-US" smtClean="0">
                <a:latin typeface="Myriad Pro"/>
              </a:rPr>
              <a:t>‹#›</a:t>
            </a:fld>
            <a:endParaRPr lang="en-US" dirty="0">
              <a:latin typeface="Myriad Pro"/>
            </a:endParaRPr>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Myriad Pro"/>
              </a:defRPr>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Myriad Pro"/>
              </a:defRPr>
            </a:lvl1pPr>
          </a:lstStyle>
          <a:p>
            <a:fld id="{7C3F2CD4-E069-445A-BD66-BB3668602FA3}" type="datetimeFigureOut">
              <a:rPr lang="cs-CZ" smtClean="0"/>
              <a:pPr/>
              <a:t>10.06.19</a:t>
            </a:fld>
            <a:endParaRPr lang="cs-CZ" dirty="0"/>
          </a:p>
        </p:txBody>
      </p:sp>
      <p:sp>
        <p:nvSpPr>
          <p:cNvPr id="4" name="Zástupný symbol pro obrázek snímk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Myriad Pro"/>
              </a:defRPr>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Myriad Pro"/>
              </a:defRPr>
            </a:lvl1pPr>
          </a:lstStyle>
          <a:p>
            <a:fld id="{1051D7E5-5FFD-4EA7-AFB2-230C5652B0C9}" type="slidenum">
              <a:rPr lang="cs-CZ" smtClean="0"/>
              <a:pPr/>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a:ea typeface="+mn-ea"/>
        <a:cs typeface="+mn-cs"/>
      </a:defRPr>
    </a:lvl1pPr>
    <a:lvl2pPr marL="457200" algn="l" defTabSz="914400" rtl="0" eaLnBrk="1" latinLnBrk="0" hangingPunct="1">
      <a:defRPr sz="1200" kern="1200">
        <a:solidFill>
          <a:schemeClr val="tx1"/>
        </a:solidFill>
        <a:latin typeface="Myriad Pro"/>
        <a:ea typeface="+mn-ea"/>
        <a:cs typeface="+mn-cs"/>
      </a:defRPr>
    </a:lvl2pPr>
    <a:lvl3pPr marL="914400" algn="l" defTabSz="914400" rtl="0" eaLnBrk="1" latinLnBrk="0" hangingPunct="1">
      <a:defRPr sz="1200" kern="1200">
        <a:solidFill>
          <a:schemeClr val="tx1"/>
        </a:solidFill>
        <a:latin typeface="Myriad Pro"/>
        <a:ea typeface="+mn-ea"/>
        <a:cs typeface="+mn-cs"/>
      </a:defRPr>
    </a:lvl3pPr>
    <a:lvl4pPr marL="1371600" algn="l" defTabSz="914400" rtl="0" eaLnBrk="1" latinLnBrk="0" hangingPunct="1">
      <a:defRPr sz="1200" kern="1200">
        <a:solidFill>
          <a:schemeClr val="tx1"/>
        </a:solidFill>
        <a:latin typeface="Myriad Pro"/>
        <a:ea typeface="+mn-ea"/>
        <a:cs typeface="+mn-cs"/>
      </a:defRPr>
    </a:lvl4pPr>
    <a:lvl5pPr marL="1828800" algn="l" defTabSz="914400" rtl="0" eaLnBrk="1" latinLnBrk="0" hangingPunct="1">
      <a:defRPr sz="1200" kern="1200">
        <a:solidFill>
          <a:schemeClr val="tx1"/>
        </a:solidFill>
        <a:latin typeface="Myriad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051D7E5-5FFD-4EA7-AFB2-230C5652B0C9}" type="slidenum">
              <a:rPr lang="cs-CZ" smtClean="0"/>
              <a:pPr/>
              <a:t>17</a:t>
            </a:fld>
            <a:endParaRPr lang="cs-CZ" dirty="0"/>
          </a:p>
        </p:txBody>
      </p:sp>
    </p:spTree>
    <p:extLst>
      <p:ext uri="{BB962C8B-B14F-4D97-AF65-F5344CB8AC3E}">
        <p14:creationId xmlns:p14="http://schemas.microsoft.com/office/powerpoint/2010/main" val="3748247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cs-CZ" dirty="0" err="1"/>
              <a:t>Click</a:t>
            </a:r>
            <a:r>
              <a:rPr lang="cs-CZ" dirty="0"/>
              <a:t> to </a:t>
            </a:r>
            <a:r>
              <a:rPr lang="cs-CZ" dirty="0" err="1"/>
              <a:t>edit</a:t>
            </a:r>
            <a:r>
              <a:rPr lang="cs-CZ" dirty="0"/>
              <a:t> Master </a:t>
            </a:r>
            <a:r>
              <a:rPr lang="cs-CZ" dirty="0" err="1"/>
              <a:t>subtitle</a:t>
            </a:r>
            <a:r>
              <a:rPr lang="cs-CZ" dirty="0"/>
              <a:t> style</a:t>
            </a:r>
            <a:endParaRPr lang="en-US" dirty="0"/>
          </a:p>
        </p:txBody>
      </p:sp>
      <p:pic>
        <p:nvPicPr>
          <p:cNvPr id="8" name="Obrázek 7">
            <a:extLst>
              <a:ext uri="{FF2B5EF4-FFF2-40B4-BE49-F238E27FC236}">
                <a16:creationId xmlns:a16="http://schemas.microsoft.com/office/drawing/2014/main" id="{EBE33BBF-2791-EE4F-812B-4B760D050484}"/>
              </a:ext>
            </a:extLst>
          </p:cNvPr>
          <p:cNvPicPr>
            <a:picLocks noChangeAspect="1"/>
          </p:cNvPicPr>
          <p:nvPr userDrawn="1"/>
        </p:nvPicPr>
        <p:blipFill>
          <a:blip r:embed="rId2">
            <a:alphaModFix amt="47000"/>
          </a:blip>
          <a:stretch>
            <a:fillRect/>
          </a:stretch>
        </p:blipFill>
        <p:spPr>
          <a:xfrm>
            <a:off x="57150" y="6227763"/>
            <a:ext cx="3721100" cy="622300"/>
          </a:xfrm>
          <a:prstGeom prst="rect">
            <a:avLst/>
          </a:prstGeom>
        </p:spPr>
      </p:pic>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pic>
        <p:nvPicPr>
          <p:cNvPr id="10" name="Obrázek 9">
            <a:extLst>
              <a:ext uri="{FF2B5EF4-FFF2-40B4-BE49-F238E27FC236}">
                <a16:creationId xmlns:a16="http://schemas.microsoft.com/office/drawing/2014/main" id="{C0E33E57-BDA6-354B-BE78-0EDAD20DBEBC}"/>
              </a:ext>
            </a:extLst>
          </p:cNvPr>
          <p:cNvPicPr>
            <a:picLocks noChangeAspect="1"/>
          </p:cNvPicPr>
          <p:nvPr userDrawn="1"/>
        </p:nvPicPr>
        <p:blipFill>
          <a:blip r:embed="rId3">
            <a:alphaModFix amt="63000"/>
          </a:blip>
          <a:stretch>
            <a:fillRect/>
          </a:stretch>
        </p:blipFill>
        <p:spPr>
          <a:xfrm>
            <a:off x="3778250" y="6284913"/>
            <a:ext cx="520700" cy="508000"/>
          </a:xfrm>
          <a:prstGeom prst="rect">
            <a:avLst/>
          </a:prstGeom>
        </p:spPr>
      </p:pic>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7AD70CA-3414-364C-86F4-B64D5EEF09EA}" type="datetime1">
              <a:rPr lang="cs-CZ" smtClean="0"/>
              <a:t>10.06.19</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10"/>
          </p:nvPr>
        </p:nvSpPr>
        <p:spPr/>
        <p:txBody>
          <a:bodyPr/>
          <a:lstStyle/>
          <a:p>
            <a:fld id="{03FB120A-FC2D-0145-B39A-015404DD0019}" type="datetime1">
              <a:rPr lang="cs-CZ" smtClean="0"/>
              <a:t>10.06.19</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10"/>
          </p:nvPr>
        </p:nvSpPr>
        <p:spPr/>
        <p:txBody>
          <a:bodyPr/>
          <a:lstStyle/>
          <a:p>
            <a:fld id="{9DB24C5E-28A8-5648-84C6-843910AC4DE8}" type="datetime1">
              <a:rPr lang="cs-CZ" smtClean="0"/>
              <a:t>10.06.19</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3E4A139E-4496-6249-8062-46C41F74F609}" type="datetime1">
              <a:rPr lang="cs-CZ" smtClean="0"/>
              <a:t>10.06.19</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20CCB7FC-3C10-C64B-A35E-F3FB691A1FFB}" type="datetime1">
              <a:rPr lang="cs-CZ" smtClean="0"/>
              <a:t>10.06.19</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CE754C8D-6C27-8B4B-BCD0-4EEC1EFE18E6}" type="datetime1">
              <a:rPr lang="cs-CZ" smtClean="0"/>
              <a:t>10.06.19</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EC68F92-6AC6-1A40-B904-11FD924FDC0D}" type="datetime1">
              <a:rPr lang="cs-CZ" smtClean="0"/>
              <a:t>10.06.19</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86D17-5067-A64C-8CD2-971D3E376432}" type="datetime1">
              <a:rPr lang="cs-CZ" smtClean="0"/>
              <a:t>10.06.19</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54A2DBFD-61AA-FF45-B82E-F0925D92F5D2}" type="datetime1">
              <a:rPr lang="cs-CZ" smtClean="0"/>
              <a:t>10.06.19</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AA3F34F-96C2-E84B-BCB2-7CE9EBE4C236}" type="datetime1">
              <a:rPr lang="cs-CZ" smtClean="0"/>
              <a:t>10.06.19</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6E38D4DF-E02A-5F4D-BB47-2E9EEB8E03E0}" type="datetime1">
              <a:rPr lang="cs-CZ" smtClean="0"/>
              <a:t>10.06.19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189" rtl="0" eaLnBrk="1" latinLnBrk="0" hangingPunct="1">
        <a:spcBef>
          <a:spcPct val="0"/>
        </a:spcBef>
        <a:buNone/>
        <a:defRPr sz="3500" b="1" i="0" kern="1200" cap="all">
          <a:solidFill>
            <a:schemeClr val="tx1"/>
          </a:solidFill>
          <a:latin typeface="Myriad Pro"/>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yriad Pro"/>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yriad Pro"/>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yriad Pro"/>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yriad Pro"/>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yriad Pro"/>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mseu.mssf.cz/index.aspx"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as-rakovnicko.cz/dotace-pro-rakovnicko-2014-2020/integrovany-regionalni-operacni-progra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dotaceeu.cz/cs/Microsites/IROP/Tema/CLLD" TargetMode="External"/><Relationship Id="rId2" Type="http://schemas.openxmlformats.org/officeDocument/2006/relationships/hyperlink" Target="https://mseu.mssf.cz/"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as-rakovnicko.cz/dotace-pro-rakovnicko-2014-2020/vyzvy-pro-prijem-zadosti/"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otaceeu.cz/cs/Microsites/IROP/Uvodni-stran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8B55F2-DD2E-8B49-BACD-C1280128DAC4}"/>
              </a:ext>
            </a:extLst>
          </p:cNvPr>
          <p:cNvSpPr>
            <a:spLocks noGrp="1"/>
          </p:cNvSpPr>
          <p:nvPr>
            <p:ph type="ctrTitle"/>
          </p:nvPr>
        </p:nvSpPr>
        <p:spPr>
          <a:xfrm>
            <a:off x="641406" y="1341425"/>
            <a:ext cx="7772400" cy="1470025"/>
          </a:xfrm>
        </p:spPr>
        <p:txBody>
          <a:bodyPr/>
          <a:lstStyle/>
          <a:p>
            <a:r>
              <a:rPr lang="cs-CZ" sz="2800" dirty="0">
                <a:solidFill>
                  <a:srgbClr val="0070C0"/>
                </a:solidFill>
                <a:effectLst>
                  <a:outerShdw blurRad="38100" dist="38100" dir="2700000" algn="tl">
                    <a:srgbClr val="000000">
                      <a:alpha val="43137"/>
                    </a:srgbClr>
                  </a:outerShdw>
                </a:effectLst>
                <a:latin typeface="+mn-lt"/>
              </a:rPr>
              <a:t>Seminář pro žadatele </a:t>
            </a:r>
            <a:r>
              <a:rPr lang="cs-CZ" sz="2800" dirty="0" err="1">
                <a:solidFill>
                  <a:srgbClr val="0070C0"/>
                </a:solidFill>
                <a:effectLst>
                  <a:outerShdw blurRad="38100" dist="38100" dir="2700000" algn="tl">
                    <a:srgbClr val="000000">
                      <a:alpha val="43137"/>
                    </a:srgbClr>
                  </a:outerShdw>
                </a:effectLst>
                <a:latin typeface="+mn-lt"/>
              </a:rPr>
              <a:t>irop</a:t>
            </a:r>
            <a:br>
              <a:rPr lang="cs-CZ" sz="2800" dirty="0">
                <a:solidFill>
                  <a:srgbClr val="0070C0"/>
                </a:solidFill>
                <a:effectLst>
                  <a:outerShdw blurRad="38100" dist="38100" dir="2700000" algn="tl">
                    <a:srgbClr val="000000">
                      <a:alpha val="43137"/>
                    </a:srgbClr>
                  </a:outerShdw>
                </a:effectLst>
                <a:latin typeface="+mn-lt"/>
              </a:rPr>
            </a:br>
            <a:r>
              <a:rPr lang="cs-CZ" sz="2800" dirty="0">
                <a:solidFill>
                  <a:srgbClr val="0070C0"/>
                </a:solidFill>
                <a:effectLst>
                  <a:outerShdw blurRad="38100" dist="38100" dir="2700000" algn="tl">
                    <a:srgbClr val="000000">
                      <a:alpha val="43137"/>
                    </a:srgbClr>
                  </a:outerShdw>
                </a:effectLst>
                <a:latin typeface="+mn-lt"/>
              </a:rPr>
              <a:t>MAS Rakovnicko o.p.s.</a:t>
            </a:r>
            <a:endParaRPr lang="cs-CZ" sz="2800" dirty="0">
              <a:solidFill>
                <a:srgbClr val="0070C0"/>
              </a:solidFill>
              <a:latin typeface="+mn-lt"/>
            </a:endParaRPr>
          </a:p>
        </p:txBody>
      </p:sp>
      <p:sp>
        <p:nvSpPr>
          <p:cNvPr id="3" name="Podnadpis 2">
            <a:extLst>
              <a:ext uri="{FF2B5EF4-FFF2-40B4-BE49-F238E27FC236}">
                <a16:creationId xmlns:a16="http://schemas.microsoft.com/office/drawing/2014/main" id="{83865D32-C561-2E48-93EF-6DEBE8BB7360}"/>
              </a:ext>
            </a:extLst>
          </p:cNvPr>
          <p:cNvSpPr>
            <a:spLocks noGrp="1"/>
          </p:cNvSpPr>
          <p:nvPr>
            <p:ph type="subTitle" idx="1"/>
          </p:nvPr>
        </p:nvSpPr>
        <p:spPr>
          <a:xfrm>
            <a:off x="1107881" y="3538965"/>
            <a:ext cx="6400800" cy="1752600"/>
          </a:xfrm>
        </p:spPr>
        <p:txBody>
          <a:bodyPr/>
          <a:lstStyle/>
          <a:p>
            <a:r>
              <a:rPr lang="cs-CZ" sz="2400" b="1" cap="all" dirty="0">
                <a:solidFill>
                  <a:srgbClr val="0070C0"/>
                </a:solidFill>
                <a:effectLst>
                  <a:outerShdw blurRad="38100" dist="38100" dir="2700000" algn="tl">
                    <a:srgbClr val="000000">
                      <a:alpha val="43137"/>
                    </a:srgbClr>
                  </a:outerShdw>
                </a:effectLst>
                <a:latin typeface="+mn-lt"/>
              </a:rPr>
              <a:t>Úterý 31. 5. 2019 od 9:30</a:t>
            </a:r>
          </a:p>
          <a:p>
            <a:r>
              <a:rPr lang="cs-CZ" sz="2400" b="1" cap="all" dirty="0" err="1">
                <a:solidFill>
                  <a:srgbClr val="0070C0"/>
                </a:solidFill>
                <a:effectLst>
                  <a:outerShdw blurRad="38100" dist="38100" dir="2700000" algn="tl">
                    <a:srgbClr val="000000">
                      <a:alpha val="43137"/>
                    </a:srgbClr>
                  </a:outerShdw>
                </a:effectLst>
                <a:latin typeface="+mn-lt"/>
              </a:rPr>
              <a:t>Mze</a:t>
            </a:r>
            <a:r>
              <a:rPr lang="cs-CZ" sz="2400" b="1" cap="all" dirty="0">
                <a:solidFill>
                  <a:srgbClr val="0070C0"/>
                </a:solidFill>
                <a:effectLst>
                  <a:outerShdw blurRad="38100" dist="38100" dir="2700000" algn="tl">
                    <a:srgbClr val="000000">
                      <a:alpha val="43137"/>
                    </a:srgbClr>
                  </a:outerShdw>
                </a:effectLst>
                <a:latin typeface="+mn-lt"/>
              </a:rPr>
              <a:t> Rakovník, </a:t>
            </a:r>
            <a:r>
              <a:rPr lang="cs-CZ" sz="2400" b="1" cap="all" dirty="0" err="1">
                <a:solidFill>
                  <a:srgbClr val="0070C0"/>
                </a:solidFill>
                <a:effectLst>
                  <a:outerShdw blurRad="38100" dist="38100" dir="2700000" algn="tl">
                    <a:srgbClr val="000000">
                      <a:alpha val="43137"/>
                    </a:srgbClr>
                  </a:outerShdw>
                </a:effectLst>
                <a:latin typeface="+mn-lt"/>
              </a:rPr>
              <a:t>lubenská</a:t>
            </a:r>
            <a:r>
              <a:rPr lang="cs-CZ" sz="2400" b="1" cap="all" dirty="0">
                <a:solidFill>
                  <a:srgbClr val="0070C0"/>
                </a:solidFill>
                <a:effectLst>
                  <a:outerShdw blurRad="38100" dist="38100" dir="2700000" algn="tl">
                    <a:srgbClr val="000000">
                      <a:alpha val="43137"/>
                    </a:srgbClr>
                  </a:outerShdw>
                </a:effectLst>
                <a:latin typeface="+mn-lt"/>
              </a:rPr>
              <a:t> 2250</a:t>
            </a:r>
          </a:p>
          <a:p>
            <a:endParaRPr lang="cs-CZ" dirty="0"/>
          </a:p>
        </p:txBody>
      </p:sp>
      <p:sp>
        <p:nvSpPr>
          <p:cNvPr id="4" name="Zástupný symbol pro číslo snímku 3">
            <a:extLst>
              <a:ext uri="{FF2B5EF4-FFF2-40B4-BE49-F238E27FC236}">
                <a16:creationId xmlns:a16="http://schemas.microsoft.com/office/drawing/2014/main" id="{5879EFC7-C2D4-F44F-8379-D5E2A0D38E3A}"/>
              </a:ext>
            </a:extLst>
          </p:cNvPr>
          <p:cNvSpPr>
            <a:spLocks noGrp="1"/>
          </p:cNvSpPr>
          <p:nvPr>
            <p:ph type="sldNum" sz="quarter" idx="12"/>
          </p:nvPr>
        </p:nvSpPr>
        <p:spPr/>
        <p:txBody>
          <a:bodyPr/>
          <a:lstStyle/>
          <a:p>
            <a:fld id="{CA6B5227-2C6F-B94D-9D8F-826F9170706D}" type="slidenum">
              <a:rPr lang="en-US" smtClean="0"/>
              <a:t>1</a:t>
            </a:fld>
            <a:endParaRPr lang="en-US" dirty="0"/>
          </a:p>
        </p:txBody>
      </p:sp>
    </p:spTree>
    <p:extLst>
      <p:ext uri="{BB962C8B-B14F-4D97-AF65-F5344CB8AC3E}">
        <p14:creationId xmlns:p14="http://schemas.microsoft.com/office/powerpoint/2010/main" val="224018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51803-9BF6-BC4C-A908-B8776C8681DC}"/>
              </a:ext>
            </a:extLst>
          </p:cNvPr>
          <p:cNvSpPr>
            <a:spLocks noGrp="1"/>
          </p:cNvSpPr>
          <p:nvPr>
            <p:ph type="title"/>
          </p:nvPr>
        </p:nvSpPr>
        <p:spPr>
          <a:xfrm>
            <a:off x="457200" y="0"/>
            <a:ext cx="8229600" cy="1143000"/>
          </a:xfrm>
        </p:spPr>
        <p:txBody>
          <a:bodyPr/>
          <a:lstStyle/>
          <a:p>
            <a:r>
              <a:rPr lang="cs-CZ" dirty="0"/>
              <a:t>Členění aktivit projektu</a:t>
            </a:r>
          </a:p>
        </p:txBody>
      </p:sp>
      <p:sp>
        <p:nvSpPr>
          <p:cNvPr id="3" name="Zástupný symbol pro obsah 2">
            <a:extLst>
              <a:ext uri="{FF2B5EF4-FFF2-40B4-BE49-F238E27FC236}">
                <a16:creationId xmlns:a16="http://schemas.microsoft.com/office/drawing/2014/main" id="{60779C13-7E9E-8446-918A-853BF4EF57E1}"/>
              </a:ext>
            </a:extLst>
          </p:cNvPr>
          <p:cNvSpPr>
            <a:spLocks noGrp="1"/>
          </p:cNvSpPr>
          <p:nvPr>
            <p:ph idx="1"/>
          </p:nvPr>
        </p:nvSpPr>
        <p:spPr>
          <a:xfrm>
            <a:off x="457199" y="1254513"/>
            <a:ext cx="8229600" cy="4525963"/>
          </a:xfrm>
        </p:spPr>
        <p:txBody>
          <a:bodyPr>
            <a:normAutofit/>
          </a:bodyPr>
          <a:lstStyle/>
          <a:p>
            <a:r>
              <a:rPr lang="cs-CZ" sz="2400" b="1" dirty="0"/>
              <a:t>Hlavní aktivity </a:t>
            </a:r>
            <a:r>
              <a:rPr lang="cs-CZ" sz="2400" dirty="0"/>
              <a:t>– minimálně 85% celkových způsobilých výdajů</a:t>
            </a:r>
          </a:p>
          <a:p>
            <a:r>
              <a:rPr lang="cs-CZ" sz="2400" b="1" dirty="0"/>
              <a:t>Vedlejší aktivity </a:t>
            </a:r>
            <a:r>
              <a:rPr lang="cs-CZ" sz="2400" dirty="0"/>
              <a:t>– maximálně 15% celkových způsobilých výdajů</a:t>
            </a:r>
          </a:p>
          <a:p>
            <a:r>
              <a:rPr lang="cs-CZ" sz="2400" dirty="0"/>
              <a:t>Je předmětem kontroly </a:t>
            </a:r>
            <a:r>
              <a:rPr lang="cs-CZ" sz="2400" dirty="0" err="1"/>
              <a:t>ZoZ</a:t>
            </a:r>
            <a:r>
              <a:rPr lang="cs-CZ" sz="2400" dirty="0"/>
              <a:t> na MMR!</a:t>
            </a:r>
          </a:p>
          <a:p>
            <a:r>
              <a:rPr lang="cs-CZ" sz="2400" dirty="0"/>
              <a:t>Položkový rozpočet stavby musí obsahovat rozdělení na hlavní/vedlejší a způsobilé/nezpůsobilé aktivity</a:t>
            </a:r>
          </a:p>
        </p:txBody>
      </p:sp>
      <p:sp>
        <p:nvSpPr>
          <p:cNvPr id="4" name="Zástupný symbol pro zápatí 3">
            <a:extLst>
              <a:ext uri="{FF2B5EF4-FFF2-40B4-BE49-F238E27FC236}">
                <a16:creationId xmlns:a16="http://schemas.microsoft.com/office/drawing/2014/main" id="{87348AE4-F80F-934E-9825-328A56EAE8B7}"/>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8909632-E7E2-BC45-941D-C430E8A5A444}"/>
              </a:ext>
            </a:extLst>
          </p:cNvPr>
          <p:cNvSpPr>
            <a:spLocks noGrp="1"/>
          </p:cNvSpPr>
          <p:nvPr>
            <p:ph type="sldNum" sz="quarter" idx="12"/>
          </p:nvPr>
        </p:nvSpPr>
        <p:spPr/>
        <p:txBody>
          <a:bodyPr/>
          <a:lstStyle/>
          <a:p>
            <a:fld id="{CA6B5227-2C6F-B94D-9D8F-826F9170706D}" type="slidenum">
              <a:rPr lang="en-US" smtClean="0"/>
              <a:t>10</a:t>
            </a:fld>
            <a:endParaRPr lang="en-US" dirty="0"/>
          </a:p>
        </p:txBody>
      </p:sp>
      <p:pic>
        <p:nvPicPr>
          <p:cNvPr id="7" name="Obrázek 6">
            <a:extLst>
              <a:ext uri="{FF2B5EF4-FFF2-40B4-BE49-F238E27FC236}">
                <a16:creationId xmlns:a16="http://schemas.microsoft.com/office/drawing/2014/main" id="{C6CA2593-ABC2-624D-8541-333D22170FE1}"/>
              </a:ext>
            </a:extLst>
          </p:cNvPr>
          <p:cNvPicPr>
            <a:picLocks noChangeAspect="1"/>
          </p:cNvPicPr>
          <p:nvPr/>
        </p:nvPicPr>
        <p:blipFill>
          <a:blip r:embed="rId2"/>
          <a:stretch>
            <a:fillRect/>
          </a:stretch>
        </p:blipFill>
        <p:spPr>
          <a:xfrm>
            <a:off x="1364629" y="3848588"/>
            <a:ext cx="6414739" cy="2176773"/>
          </a:xfrm>
          <a:prstGeom prst="rect">
            <a:avLst/>
          </a:prstGeom>
        </p:spPr>
      </p:pic>
      <p:pic>
        <p:nvPicPr>
          <p:cNvPr id="8" name="Obrázek 7">
            <a:extLst>
              <a:ext uri="{FF2B5EF4-FFF2-40B4-BE49-F238E27FC236}">
                <a16:creationId xmlns:a16="http://schemas.microsoft.com/office/drawing/2014/main" id="{DEFA816A-A4D6-5449-9B4C-B02946C7C9B6}"/>
              </a:ext>
            </a:extLst>
          </p:cNvPr>
          <p:cNvPicPr>
            <a:picLocks noChangeAspect="1"/>
          </p:cNvPicPr>
          <p:nvPr/>
        </p:nvPicPr>
        <p:blipFill>
          <a:blip r:embed="rId3">
            <a:alphaModFix amt="54000"/>
          </a:blip>
          <a:stretch>
            <a:fillRect/>
          </a:stretch>
        </p:blipFill>
        <p:spPr>
          <a:xfrm>
            <a:off x="71617" y="6135691"/>
            <a:ext cx="3721100" cy="622300"/>
          </a:xfrm>
          <a:prstGeom prst="rect">
            <a:avLst/>
          </a:prstGeom>
        </p:spPr>
      </p:pic>
      <p:pic>
        <p:nvPicPr>
          <p:cNvPr id="9" name="Obrázek 8">
            <a:extLst>
              <a:ext uri="{FF2B5EF4-FFF2-40B4-BE49-F238E27FC236}">
                <a16:creationId xmlns:a16="http://schemas.microsoft.com/office/drawing/2014/main" id="{C2BBA11E-587A-4242-B1FF-F54BEB5739DC}"/>
              </a:ext>
            </a:extLst>
          </p:cNvPr>
          <p:cNvPicPr>
            <a:picLocks noChangeAspect="1"/>
          </p:cNvPicPr>
          <p:nvPr/>
        </p:nvPicPr>
        <p:blipFill>
          <a:blip r:embed="rId4">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349827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2A01E2-95ED-674E-A1CA-4C03580DBA8E}"/>
              </a:ext>
            </a:extLst>
          </p:cNvPr>
          <p:cNvSpPr>
            <a:spLocks noGrp="1"/>
          </p:cNvSpPr>
          <p:nvPr>
            <p:ph type="title"/>
          </p:nvPr>
        </p:nvSpPr>
        <p:spPr/>
        <p:txBody>
          <a:bodyPr/>
          <a:lstStyle/>
          <a:p>
            <a:r>
              <a:rPr lang="cs-CZ" dirty="0"/>
              <a:t>Pořízení pozemku, stavby</a:t>
            </a:r>
          </a:p>
        </p:txBody>
      </p:sp>
      <p:graphicFrame>
        <p:nvGraphicFramePr>
          <p:cNvPr id="6" name="Zástupný symbol pro obsah 5">
            <a:extLst>
              <a:ext uri="{FF2B5EF4-FFF2-40B4-BE49-F238E27FC236}">
                <a16:creationId xmlns:a16="http://schemas.microsoft.com/office/drawing/2014/main" id="{F95C2419-8F5E-AA4D-BD8F-8DA6F674F702}"/>
              </a:ext>
            </a:extLst>
          </p:cNvPr>
          <p:cNvGraphicFramePr>
            <a:graphicFrameLocks noGrp="1"/>
          </p:cNvGraphicFramePr>
          <p:nvPr>
            <p:ph idx="1"/>
            <p:extLst>
              <p:ext uri="{D42A27DB-BD31-4B8C-83A1-F6EECF244321}">
                <p14:modId xmlns:p14="http://schemas.microsoft.com/office/powerpoint/2010/main" val="1369667830"/>
              </p:ext>
            </p:extLst>
          </p:nvPr>
        </p:nvGraphicFramePr>
        <p:xfrm>
          <a:off x="609600" y="1543368"/>
          <a:ext cx="8229600" cy="1463040"/>
        </p:xfrm>
        <a:graphic>
          <a:graphicData uri="http://schemas.openxmlformats.org/drawingml/2006/table">
            <a:tbl>
              <a:tblPr/>
              <a:tblGrid>
                <a:gridCol w="2743200">
                  <a:extLst>
                    <a:ext uri="{9D8B030D-6E8A-4147-A177-3AD203B41FA5}">
                      <a16:colId xmlns:a16="http://schemas.microsoft.com/office/drawing/2014/main" val="437982225"/>
                    </a:ext>
                  </a:extLst>
                </a:gridCol>
                <a:gridCol w="2743200">
                  <a:extLst>
                    <a:ext uri="{9D8B030D-6E8A-4147-A177-3AD203B41FA5}">
                      <a16:colId xmlns:a16="http://schemas.microsoft.com/office/drawing/2014/main" val="3562887986"/>
                    </a:ext>
                  </a:extLst>
                </a:gridCol>
                <a:gridCol w="2743200">
                  <a:extLst>
                    <a:ext uri="{9D8B030D-6E8A-4147-A177-3AD203B41FA5}">
                      <a16:colId xmlns:a16="http://schemas.microsoft.com/office/drawing/2014/main" val="76817963"/>
                    </a:ext>
                  </a:extLst>
                </a:gridCol>
              </a:tblGrid>
              <a:tr h="0">
                <a:tc>
                  <a:txBody>
                    <a:bodyPr/>
                    <a:lstStyle/>
                    <a:p>
                      <a:r>
                        <a:rPr lang="cs-CZ" sz="1200" b="1">
                          <a:effectLst/>
                          <a:latin typeface="Cambria" panose="02040503050406030204" pitchFamily="18" charset="0"/>
                        </a:rPr>
                        <a:t>Pozemek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b="1">
                          <a:effectLst/>
                          <a:latin typeface="Cambria" panose="02040503050406030204" pitchFamily="18" charset="0"/>
                        </a:rPr>
                        <a:t>Cíl nákupu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b="1">
                          <a:effectLst/>
                          <a:latin typeface="Cambria" panose="02040503050406030204" pitchFamily="18" charset="0"/>
                        </a:rPr>
                        <a:t>Aplikace limitu 10 % z CZV </a:t>
                      </a:r>
                      <a:endParaRPr lang="cs-CZ">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319308"/>
                  </a:ext>
                </a:extLst>
              </a:tr>
              <a:tr h="0">
                <a:tc>
                  <a:txBody>
                    <a:bodyPr/>
                    <a:lstStyle/>
                    <a:p>
                      <a:r>
                        <a:rPr lang="cs-CZ" sz="1200">
                          <a:effectLst/>
                          <a:latin typeface="Cambria" panose="02040503050406030204" pitchFamily="18" charset="0"/>
                        </a:rPr>
                        <a:t>Nezastavěný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cs-CZ" sz="1200">
                          <a:effectLst/>
                          <a:latin typeface="Cambria" panose="02040503050406030204" pitchFamily="18" charset="0"/>
                        </a:rPr>
                        <a:t>Pozemek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cs-CZ" sz="1200">
                          <a:effectLst/>
                          <a:latin typeface="Cambria" panose="02040503050406030204" pitchFamily="18" charset="0"/>
                        </a:rPr>
                        <a:t>ANO </a:t>
                      </a:r>
                      <a:endParaRPr lang="cs-CZ">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005738"/>
                  </a:ext>
                </a:extLst>
              </a:tr>
              <a:tr h="0">
                <a:tc>
                  <a:txBody>
                    <a:bodyPr/>
                    <a:lstStyle/>
                    <a:p>
                      <a:r>
                        <a:rPr lang="cs-CZ" sz="1200">
                          <a:effectLst/>
                          <a:latin typeface="Cambria" panose="02040503050406030204" pitchFamily="18" charset="0"/>
                        </a:rPr>
                        <a:t>Zastavěný, se stavbou určenou k demolici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a:effectLst/>
                          <a:latin typeface="Cambria" panose="02040503050406030204" pitchFamily="18" charset="0"/>
                        </a:rPr>
                        <a:t>Pozemek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a:effectLst/>
                          <a:latin typeface="Cambria" panose="02040503050406030204" pitchFamily="18" charset="0"/>
                        </a:rPr>
                        <a:t>ANO </a:t>
                      </a:r>
                      <a:endParaRPr lang="cs-CZ">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795375"/>
                  </a:ext>
                </a:extLst>
              </a:tr>
              <a:tr h="0">
                <a:tc>
                  <a:txBody>
                    <a:bodyPr/>
                    <a:lstStyle/>
                    <a:p>
                      <a:r>
                        <a:rPr lang="cs-CZ" sz="1200">
                          <a:effectLst/>
                          <a:latin typeface="Cambria" panose="02040503050406030204" pitchFamily="18" charset="0"/>
                        </a:rPr>
                        <a:t>Zastavěný, se stavbou, která bude sloužit účelu projektu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dirty="0">
                          <a:effectLst/>
                          <a:latin typeface="Cambria" panose="02040503050406030204" pitchFamily="18" charset="0"/>
                        </a:rPr>
                        <a:t>Stavba </a:t>
                      </a:r>
                      <a:endParaRPr lang="cs-CZ"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dirty="0">
                          <a:effectLst/>
                          <a:latin typeface="Cambria" panose="02040503050406030204" pitchFamily="18" charset="0"/>
                        </a:rPr>
                        <a:t>NE </a:t>
                      </a:r>
                      <a:endParaRPr lang="cs-CZ"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430011"/>
                  </a:ext>
                </a:extLst>
              </a:tr>
            </a:tbl>
          </a:graphicData>
        </a:graphic>
      </p:graphicFrame>
      <p:sp>
        <p:nvSpPr>
          <p:cNvPr id="4" name="Zástupný symbol pro zápatí 3">
            <a:extLst>
              <a:ext uri="{FF2B5EF4-FFF2-40B4-BE49-F238E27FC236}">
                <a16:creationId xmlns:a16="http://schemas.microsoft.com/office/drawing/2014/main" id="{78A8E611-8FC3-004A-809D-6722173AB20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95C79C8D-9BD9-5C40-A861-0DCC5C7ED09F}"/>
              </a:ext>
            </a:extLst>
          </p:cNvPr>
          <p:cNvSpPr>
            <a:spLocks noGrp="1"/>
          </p:cNvSpPr>
          <p:nvPr>
            <p:ph type="sldNum" sz="quarter" idx="12"/>
          </p:nvPr>
        </p:nvSpPr>
        <p:spPr/>
        <p:txBody>
          <a:bodyPr/>
          <a:lstStyle/>
          <a:p>
            <a:fld id="{CA6B5227-2C6F-B94D-9D8F-826F9170706D}" type="slidenum">
              <a:rPr lang="en-US" smtClean="0"/>
              <a:t>11</a:t>
            </a:fld>
            <a:endParaRPr lang="en-US" dirty="0"/>
          </a:p>
        </p:txBody>
      </p:sp>
      <p:pic>
        <p:nvPicPr>
          <p:cNvPr id="1026" name="Picture 2" descr="page21image2120093008">
            <a:extLst>
              <a:ext uri="{FF2B5EF4-FFF2-40B4-BE49-F238E27FC236}">
                <a16:creationId xmlns:a16="http://schemas.microsoft.com/office/drawing/2014/main" id="{454D89EA-0B21-C242-B6D2-D3A779C3E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21image2120107616">
            <a:extLst>
              <a:ext uri="{FF2B5EF4-FFF2-40B4-BE49-F238E27FC236}">
                <a16:creationId xmlns:a16="http://schemas.microsoft.com/office/drawing/2014/main" id="{35950459-27F4-FB47-8F91-6AC0AC3A0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21image2120110000">
            <a:extLst>
              <a:ext uri="{FF2B5EF4-FFF2-40B4-BE49-F238E27FC236}">
                <a16:creationId xmlns:a16="http://schemas.microsoft.com/office/drawing/2014/main" id="{EC10413E-0413-C14E-AA71-97A3C2057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32138"/>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7E0B3231-78DE-8D4B-8928-CC9CA6BD0328}"/>
              </a:ext>
            </a:extLst>
          </p:cNvPr>
          <p:cNvSpPr txBox="1"/>
          <p:nvPr/>
        </p:nvSpPr>
        <p:spPr>
          <a:xfrm>
            <a:off x="584200" y="3390900"/>
            <a:ext cx="8379217" cy="1200329"/>
          </a:xfrm>
          <a:prstGeom prst="rect">
            <a:avLst/>
          </a:prstGeom>
          <a:noFill/>
        </p:spPr>
        <p:txBody>
          <a:bodyPr wrap="none" rtlCol="0">
            <a:spAutoFit/>
          </a:bodyPr>
          <a:lstStyle/>
          <a:p>
            <a:r>
              <a:rPr lang="cs-CZ" dirty="0"/>
              <a:t>Pozor na: způsobilá je pro projekt pouze částka za pozemek do výše pořizovací </a:t>
            </a:r>
          </a:p>
          <a:p>
            <a:r>
              <a:rPr lang="cs-CZ" dirty="0"/>
              <a:t>ceny vyplývající ze znaleckého posudku, tj. cena v místě a čase obvyklém</a:t>
            </a:r>
          </a:p>
          <a:p>
            <a:r>
              <a:rPr lang="cs-CZ" dirty="0"/>
              <a:t>(tržní cena). Znalecký posudek je pak nutné přiložit k Žádosti o platbu. </a:t>
            </a:r>
          </a:p>
          <a:p>
            <a:r>
              <a:rPr lang="cs-CZ" dirty="0"/>
              <a:t>Navíc je zde potřeba také uplatnit limit 10 % na nákup nezastavěného pozemku</a:t>
            </a:r>
          </a:p>
        </p:txBody>
      </p:sp>
      <p:pic>
        <p:nvPicPr>
          <p:cNvPr id="10" name="Obrázek 9">
            <a:extLst>
              <a:ext uri="{FF2B5EF4-FFF2-40B4-BE49-F238E27FC236}">
                <a16:creationId xmlns:a16="http://schemas.microsoft.com/office/drawing/2014/main" id="{DC026255-B26B-914D-BAFE-E1B9DE880D5F}"/>
              </a:ext>
            </a:extLst>
          </p:cNvPr>
          <p:cNvPicPr>
            <a:picLocks noChangeAspect="1"/>
          </p:cNvPicPr>
          <p:nvPr/>
        </p:nvPicPr>
        <p:blipFill>
          <a:blip r:embed="rId4">
            <a:alphaModFix amt="54000"/>
          </a:blip>
          <a:stretch>
            <a:fillRect/>
          </a:stretch>
        </p:blipFill>
        <p:spPr>
          <a:xfrm>
            <a:off x="71617" y="6125752"/>
            <a:ext cx="3721100" cy="622300"/>
          </a:xfrm>
          <a:prstGeom prst="rect">
            <a:avLst/>
          </a:prstGeom>
        </p:spPr>
      </p:pic>
      <p:pic>
        <p:nvPicPr>
          <p:cNvPr id="11" name="Obrázek 10">
            <a:extLst>
              <a:ext uri="{FF2B5EF4-FFF2-40B4-BE49-F238E27FC236}">
                <a16:creationId xmlns:a16="http://schemas.microsoft.com/office/drawing/2014/main" id="{D56200DC-88B0-994E-AD16-E76ECFFDA59B}"/>
              </a:ext>
            </a:extLst>
          </p:cNvPr>
          <p:cNvPicPr>
            <a:picLocks noChangeAspect="1"/>
          </p:cNvPicPr>
          <p:nvPr/>
        </p:nvPicPr>
        <p:blipFill>
          <a:blip r:embed="rId5">
            <a:alphaModFix amt="43000"/>
          </a:blip>
          <a:stretch>
            <a:fillRect/>
          </a:stretch>
        </p:blipFill>
        <p:spPr>
          <a:xfrm>
            <a:off x="3792717" y="6173376"/>
            <a:ext cx="520700" cy="508000"/>
          </a:xfrm>
          <a:prstGeom prst="rect">
            <a:avLst/>
          </a:prstGeom>
        </p:spPr>
      </p:pic>
    </p:spTree>
    <p:extLst>
      <p:ext uri="{BB962C8B-B14F-4D97-AF65-F5344CB8AC3E}">
        <p14:creationId xmlns:p14="http://schemas.microsoft.com/office/powerpoint/2010/main" val="130832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75054D2-130F-7642-9A0A-78D9DC3E511C}"/>
              </a:ext>
            </a:extLst>
          </p:cNvPr>
          <p:cNvSpPr>
            <a:spLocks noGrp="1"/>
          </p:cNvSpPr>
          <p:nvPr>
            <p:ph idx="1"/>
          </p:nvPr>
        </p:nvSpPr>
        <p:spPr>
          <a:xfrm>
            <a:off x="457200" y="1235076"/>
            <a:ext cx="8229600" cy="5121275"/>
          </a:xfrm>
        </p:spPr>
        <p:txBody>
          <a:bodyPr>
            <a:normAutofit/>
          </a:bodyPr>
          <a:lstStyle/>
          <a:p>
            <a:r>
              <a:rPr lang="cs-CZ" sz="1800" dirty="0"/>
              <a:t>Plná moc (odesílá-li a podepisuje certifikátem v MS2014+ jiná osoba než statutár)</a:t>
            </a:r>
          </a:p>
          <a:p>
            <a:r>
              <a:rPr lang="cs-CZ" sz="1800" dirty="0"/>
              <a:t>Zadávací a výběrové řízení</a:t>
            </a:r>
          </a:p>
          <a:p>
            <a:r>
              <a:rPr lang="cs-CZ" sz="1800" dirty="0"/>
              <a:t>Doklad o právní subjektivitě </a:t>
            </a:r>
          </a:p>
          <a:p>
            <a:r>
              <a:rPr lang="cs-CZ" sz="1800" dirty="0"/>
              <a:t>Doklad o prokázání právních vztahů k majetku, který je předmětem projektu (výpis z katastru nemovitostí, nájemní smlouva nebo jiné)</a:t>
            </a:r>
          </a:p>
          <a:p>
            <a:r>
              <a:rPr lang="cs-CZ" sz="1800" dirty="0"/>
              <a:t>Podnikatelský plán</a:t>
            </a:r>
          </a:p>
          <a:p>
            <a:r>
              <a:rPr lang="cs-CZ" sz="1800" dirty="0"/>
              <a:t>Územní rozhodnutí/Územní souhlas</a:t>
            </a:r>
          </a:p>
          <a:p>
            <a:r>
              <a:rPr lang="cs-CZ" sz="1800" dirty="0"/>
              <a:t>Stavební povolení/ohlášení nebo žádost o vydání potvrzenou SÚ</a:t>
            </a:r>
          </a:p>
          <a:p>
            <a:r>
              <a:rPr lang="cs-CZ" sz="1800" dirty="0"/>
              <a:t>Projektová dokumentace pro vydání stavebního povolení/ohlášení</a:t>
            </a:r>
          </a:p>
          <a:p>
            <a:r>
              <a:rPr lang="cs-CZ" sz="1800" dirty="0"/>
              <a:t>Položkový rozpočet stavby dle </a:t>
            </a:r>
            <a:r>
              <a:rPr lang="cs-CZ" sz="1800" dirty="0" err="1"/>
              <a:t>vyhlášky</a:t>
            </a:r>
            <a:r>
              <a:rPr lang="cs-CZ" sz="1800" dirty="0"/>
              <a:t> č. 230/2012 Sb. (č. 169/2016 od nabytí </a:t>
            </a:r>
            <a:r>
              <a:rPr lang="cs-CZ" sz="1800" dirty="0" err="1"/>
              <a:t>účinnosti</a:t>
            </a:r>
            <a:r>
              <a:rPr lang="cs-CZ" sz="1800" dirty="0"/>
              <a:t>) - dokládá se ve dvou formátech</a:t>
            </a:r>
          </a:p>
          <a:p>
            <a:r>
              <a:rPr lang="cs-CZ" sz="1800" dirty="0"/>
              <a:t>Výpis z rejstříku trestů</a:t>
            </a:r>
          </a:p>
          <a:p>
            <a:r>
              <a:rPr lang="cs-CZ" sz="1800" dirty="0"/>
              <a:t>Doklady potvrzující, že ŠVČ spadá do cílové skupiny</a:t>
            </a:r>
          </a:p>
          <a:p>
            <a:r>
              <a:rPr lang="cs-CZ" sz="1800" dirty="0"/>
              <a:t>Čestné prohlášení o skutečném majiteli (§ 4 odst. 4 </a:t>
            </a:r>
            <a:r>
              <a:rPr lang="cs-CZ" sz="1800" dirty="0" err="1"/>
              <a:t>zákona</a:t>
            </a:r>
            <a:r>
              <a:rPr lang="cs-CZ" sz="1800" dirty="0"/>
              <a:t> č. 253/2008 Sb.)</a:t>
            </a:r>
          </a:p>
          <a:p>
            <a:endParaRPr lang="cs-CZ" sz="1800" dirty="0"/>
          </a:p>
          <a:p>
            <a:pPr marL="0" indent="0">
              <a:buNone/>
            </a:pPr>
            <a:endParaRPr lang="cs-CZ" sz="2400" dirty="0"/>
          </a:p>
        </p:txBody>
      </p:sp>
      <p:sp>
        <p:nvSpPr>
          <p:cNvPr id="4" name="Zástupný symbol pro zápatí 3">
            <a:extLst>
              <a:ext uri="{FF2B5EF4-FFF2-40B4-BE49-F238E27FC236}">
                <a16:creationId xmlns:a16="http://schemas.microsoft.com/office/drawing/2014/main" id="{E15222A3-EEFB-2346-B271-82AF542E7AED}"/>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A364E8E9-57AD-BC42-8207-C301C38AFCA1}"/>
              </a:ext>
            </a:extLst>
          </p:cNvPr>
          <p:cNvSpPr>
            <a:spLocks noGrp="1"/>
          </p:cNvSpPr>
          <p:nvPr>
            <p:ph type="sldNum" sz="quarter" idx="12"/>
          </p:nvPr>
        </p:nvSpPr>
        <p:spPr/>
        <p:txBody>
          <a:bodyPr/>
          <a:lstStyle/>
          <a:p>
            <a:fld id="{CA6B5227-2C6F-B94D-9D8F-826F9170706D}" type="slidenum">
              <a:rPr lang="en-US" smtClean="0"/>
              <a:t>12</a:t>
            </a:fld>
            <a:endParaRPr lang="en-US" dirty="0"/>
          </a:p>
        </p:txBody>
      </p:sp>
      <p:sp>
        <p:nvSpPr>
          <p:cNvPr id="6" name="Nadpis 1">
            <a:extLst>
              <a:ext uri="{FF2B5EF4-FFF2-40B4-BE49-F238E27FC236}">
                <a16:creationId xmlns:a16="http://schemas.microsoft.com/office/drawing/2014/main" id="{0D8BDC2F-27A7-184F-9CBE-2847242B0B04}"/>
              </a:ext>
            </a:extLst>
          </p:cNvPr>
          <p:cNvSpPr>
            <a:spLocks noGrp="1"/>
          </p:cNvSpPr>
          <p:nvPr>
            <p:ph type="title"/>
          </p:nvPr>
        </p:nvSpPr>
        <p:spPr/>
        <p:txBody>
          <a:bodyPr/>
          <a:lstStyle/>
          <a:p>
            <a:r>
              <a:rPr lang="cs-CZ" dirty="0"/>
              <a:t>povinné přílohy povinné pro všechny</a:t>
            </a:r>
          </a:p>
        </p:txBody>
      </p:sp>
      <p:pic>
        <p:nvPicPr>
          <p:cNvPr id="7" name="Obrázek 6">
            <a:extLst>
              <a:ext uri="{FF2B5EF4-FFF2-40B4-BE49-F238E27FC236}">
                <a16:creationId xmlns:a16="http://schemas.microsoft.com/office/drawing/2014/main" id="{4FDBB6AD-7EBF-4443-9E19-CB38D085A3A5}"/>
              </a:ext>
            </a:extLst>
          </p:cNvPr>
          <p:cNvPicPr>
            <a:picLocks noChangeAspect="1"/>
          </p:cNvPicPr>
          <p:nvPr/>
        </p:nvPicPr>
        <p:blipFill>
          <a:blip r:embed="rId2">
            <a:alphaModFix amt="54000"/>
          </a:blip>
          <a:stretch>
            <a:fillRect/>
          </a:stretch>
        </p:blipFill>
        <p:spPr>
          <a:xfrm>
            <a:off x="71617" y="6135691"/>
            <a:ext cx="3721100" cy="622300"/>
          </a:xfrm>
          <a:prstGeom prst="rect">
            <a:avLst/>
          </a:prstGeom>
        </p:spPr>
      </p:pic>
      <p:pic>
        <p:nvPicPr>
          <p:cNvPr id="8" name="Obrázek 7">
            <a:extLst>
              <a:ext uri="{FF2B5EF4-FFF2-40B4-BE49-F238E27FC236}">
                <a16:creationId xmlns:a16="http://schemas.microsoft.com/office/drawing/2014/main" id="{8CA8513F-2858-8643-857F-C21494ECAC6E}"/>
              </a:ext>
            </a:extLst>
          </p:cNvPr>
          <p:cNvPicPr>
            <a:picLocks noChangeAspect="1"/>
          </p:cNvPicPr>
          <p:nvPr/>
        </p:nvPicPr>
        <p:blipFill>
          <a:blip r:embed="rId3">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135763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E44B4-3937-8F4B-AD15-C33B1F5976D3}"/>
              </a:ext>
            </a:extLst>
          </p:cNvPr>
          <p:cNvSpPr>
            <a:spLocks noGrp="1"/>
          </p:cNvSpPr>
          <p:nvPr>
            <p:ph type="title"/>
          </p:nvPr>
        </p:nvSpPr>
        <p:spPr/>
        <p:txBody>
          <a:bodyPr/>
          <a:lstStyle/>
          <a:p>
            <a:r>
              <a:rPr lang="cs-CZ" dirty="0"/>
              <a:t>Nerelevantní přílohy</a:t>
            </a:r>
          </a:p>
        </p:txBody>
      </p:sp>
      <p:sp>
        <p:nvSpPr>
          <p:cNvPr id="3" name="Zástupný symbol pro obsah 2">
            <a:extLst>
              <a:ext uri="{FF2B5EF4-FFF2-40B4-BE49-F238E27FC236}">
                <a16:creationId xmlns:a16="http://schemas.microsoft.com/office/drawing/2014/main" id="{C572D4A7-FE64-BC41-BD00-8DEE1710820F}"/>
              </a:ext>
            </a:extLst>
          </p:cNvPr>
          <p:cNvSpPr>
            <a:spLocks noGrp="1"/>
          </p:cNvSpPr>
          <p:nvPr>
            <p:ph idx="1"/>
          </p:nvPr>
        </p:nvSpPr>
        <p:spPr>
          <a:xfrm>
            <a:off x="457200" y="1600202"/>
            <a:ext cx="8229600" cy="2074652"/>
          </a:xfrm>
        </p:spPr>
        <p:txBody>
          <a:bodyPr/>
          <a:lstStyle/>
          <a:p>
            <a:r>
              <a:rPr lang="cs-CZ" dirty="0"/>
              <a:t>Pokud některá z příloh je pro Vás dle obecných či specifických pravidel nerelevantní, nahrajte dokument deklarující, že pro Váš záměr není relevantní</a:t>
            </a:r>
          </a:p>
        </p:txBody>
      </p:sp>
      <p:sp>
        <p:nvSpPr>
          <p:cNvPr id="4" name="Zástupný symbol pro zápatí 3">
            <a:extLst>
              <a:ext uri="{FF2B5EF4-FFF2-40B4-BE49-F238E27FC236}">
                <a16:creationId xmlns:a16="http://schemas.microsoft.com/office/drawing/2014/main" id="{D3BBFF44-745F-6D45-9430-BD68F8150302}"/>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0C4C2002-3298-9749-90C0-9CE9954FEF56}"/>
              </a:ext>
            </a:extLst>
          </p:cNvPr>
          <p:cNvSpPr>
            <a:spLocks noGrp="1"/>
          </p:cNvSpPr>
          <p:nvPr>
            <p:ph type="sldNum" sz="quarter" idx="12"/>
          </p:nvPr>
        </p:nvSpPr>
        <p:spPr/>
        <p:txBody>
          <a:bodyPr/>
          <a:lstStyle/>
          <a:p>
            <a:fld id="{CA6B5227-2C6F-B94D-9D8F-826F9170706D}" type="slidenum">
              <a:rPr lang="en-US" smtClean="0"/>
              <a:t>13</a:t>
            </a:fld>
            <a:endParaRPr lang="en-US" dirty="0"/>
          </a:p>
        </p:txBody>
      </p:sp>
      <p:pic>
        <p:nvPicPr>
          <p:cNvPr id="6" name="Obrázek 5">
            <a:extLst>
              <a:ext uri="{FF2B5EF4-FFF2-40B4-BE49-F238E27FC236}">
                <a16:creationId xmlns:a16="http://schemas.microsoft.com/office/drawing/2014/main" id="{3575A7FF-6D15-BC47-B240-963FF8C8CB01}"/>
              </a:ext>
            </a:extLst>
          </p:cNvPr>
          <p:cNvPicPr>
            <a:picLocks noChangeAspect="1"/>
          </p:cNvPicPr>
          <p:nvPr/>
        </p:nvPicPr>
        <p:blipFill>
          <a:blip r:embed="rId2">
            <a:alphaModFix amt="54000"/>
          </a:blip>
          <a:stretch>
            <a:fillRect/>
          </a:stretch>
        </p:blipFill>
        <p:spPr>
          <a:xfrm>
            <a:off x="71617" y="6135691"/>
            <a:ext cx="3721100" cy="622300"/>
          </a:xfrm>
          <a:prstGeom prst="rect">
            <a:avLst/>
          </a:prstGeom>
        </p:spPr>
      </p:pic>
      <p:pic>
        <p:nvPicPr>
          <p:cNvPr id="7" name="Obrázek 6">
            <a:extLst>
              <a:ext uri="{FF2B5EF4-FFF2-40B4-BE49-F238E27FC236}">
                <a16:creationId xmlns:a16="http://schemas.microsoft.com/office/drawing/2014/main" id="{83964BEA-E40D-264D-871B-AEAF81A7CC4C}"/>
              </a:ext>
            </a:extLst>
          </p:cNvPr>
          <p:cNvPicPr>
            <a:picLocks noChangeAspect="1"/>
          </p:cNvPicPr>
          <p:nvPr/>
        </p:nvPicPr>
        <p:blipFill>
          <a:blip r:embed="rId3">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214470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593C50-E121-2D4C-8663-BB859816CACA}"/>
              </a:ext>
            </a:extLst>
          </p:cNvPr>
          <p:cNvSpPr>
            <a:spLocks noGrp="1"/>
          </p:cNvSpPr>
          <p:nvPr>
            <p:ph type="ctrTitle"/>
          </p:nvPr>
        </p:nvSpPr>
        <p:spPr>
          <a:xfrm>
            <a:off x="590384" y="206213"/>
            <a:ext cx="7772400" cy="612772"/>
          </a:xfrm>
        </p:spPr>
        <p:txBody>
          <a:bodyPr/>
          <a:lstStyle/>
          <a:p>
            <a:r>
              <a:rPr lang="cs-CZ" sz="2000" dirty="0">
                <a:solidFill>
                  <a:schemeClr val="accent1"/>
                </a:solidFill>
                <a:latin typeface="+mn-lt"/>
              </a:rPr>
              <a:t>CBA Analýza</a:t>
            </a:r>
          </a:p>
        </p:txBody>
      </p:sp>
      <p:sp>
        <p:nvSpPr>
          <p:cNvPr id="3" name="Podnadpis 2">
            <a:extLst>
              <a:ext uri="{FF2B5EF4-FFF2-40B4-BE49-F238E27FC236}">
                <a16:creationId xmlns:a16="http://schemas.microsoft.com/office/drawing/2014/main" id="{C05532E9-0B1B-2043-AB4A-61FDAF554DE7}"/>
              </a:ext>
            </a:extLst>
          </p:cNvPr>
          <p:cNvSpPr>
            <a:spLocks noGrp="1"/>
          </p:cNvSpPr>
          <p:nvPr>
            <p:ph type="subTitle" idx="1"/>
          </p:nvPr>
        </p:nvSpPr>
        <p:spPr>
          <a:xfrm>
            <a:off x="397732" y="1071181"/>
            <a:ext cx="8428080" cy="4816663"/>
          </a:xfrm>
        </p:spPr>
        <p:txBody>
          <a:bodyPr>
            <a:normAutofit fontScale="92500"/>
          </a:bodyPr>
          <a:lstStyle/>
          <a:p>
            <a:pPr algn="l"/>
            <a:r>
              <a:rPr lang="cs-CZ" sz="1400" dirty="0">
                <a:solidFill>
                  <a:schemeClr val="tx1"/>
                </a:solidFill>
                <a:latin typeface="+mn-lt"/>
              </a:rPr>
              <a:t>CBA – </a:t>
            </a:r>
            <a:r>
              <a:rPr lang="cs-CZ" sz="1400" dirty="0" err="1">
                <a:solidFill>
                  <a:schemeClr val="tx1"/>
                </a:solidFill>
                <a:latin typeface="+mn-lt"/>
              </a:rPr>
              <a:t>Cost</a:t>
            </a:r>
            <a:r>
              <a:rPr lang="cs-CZ" sz="1400" dirty="0">
                <a:solidFill>
                  <a:schemeClr val="tx1"/>
                </a:solidFill>
                <a:latin typeface="+mn-lt"/>
              </a:rPr>
              <a:t> Benefit Analýza (analýza nákladů a výnosů) patří k základním technikám pro hodnocení investičních projektů. Povinnost zpracování CBA ukládá Metodický pokyn pro řízení výzev a hodnocení projektů a upravují ji Specifická pravidla. </a:t>
            </a:r>
          </a:p>
          <a:p>
            <a:pPr algn="l"/>
            <a:endParaRPr lang="cs-CZ" sz="1400" dirty="0">
              <a:solidFill>
                <a:schemeClr val="tx1"/>
              </a:solidFill>
              <a:latin typeface="+mn-lt"/>
            </a:endParaRPr>
          </a:p>
          <a:p>
            <a:pPr algn="l"/>
            <a:r>
              <a:rPr lang="cs-CZ" sz="1400" dirty="0">
                <a:solidFill>
                  <a:schemeClr val="tx1"/>
                </a:solidFill>
                <a:latin typeface="+mn-lt"/>
              </a:rPr>
              <a:t>Je důležité, aby žadatel vyplňoval údaje pouze za nové investice, tedy veškeré zdroje, příjmy a investiční i provozní výdaje vztahující se pouze k realizovanému projektu. </a:t>
            </a:r>
          </a:p>
          <a:p>
            <a:pPr algn="l"/>
            <a:endParaRPr lang="cs-CZ" sz="1400" dirty="0">
              <a:solidFill>
                <a:schemeClr val="tx1"/>
              </a:solidFill>
              <a:latin typeface="+mn-lt"/>
            </a:endParaRPr>
          </a:p>
          <a:p>
            <a:pPr algn="l" fontAlgn="base"/>
            <a:r>
              <a:rPr lang="cs-CZ" sz="1400" dirty="0">
                <a:solidFill>
                  <a:schemeClr val="tx1"/>
                </a:solidFill>
                <a:latin typeface="+mn-lt"/>
              </a:rPr>
              <a:t>Povinnosti k vyplnění CBA ukládají Specifická pravidla různě, u většiny projektů je to nad 5 mil. Kč celkových způsobilých výdajů. </a:t>
            </a:r>
          </a:p>
          <a:p>
            <a:pPr algn="l"/>
            <a:endParaRPr lang="cs-CZ" sz="1400" dirty="0">
              <a:solidFill>
                <a:schemeClr val="tx1"/>
              </a:solidFill>
              <a:latin typeface="+mn-lt"/>
            </a:endParaRPr>
          </a:p>
          <a:p>
            <a:pPr algn="l"/>
            <a:r>
              <a:rPr lang="cs-CZ" sz="1400" dirty="0">
                <a:solidFill>
                  <a:schemeClr val="tx1"/>
                </a:solidFill>
                <a:latin typeface="+mn-lt"/>
              </a:rPr>
              <a:t>Modul CBA je možné spustit bez založení Žádosti o podporu. Nezbytné je, aby se žadatel/příjemce přihlásil alespoň k operačnímu programu a výzvě. </a:t>
            </a:r>
          </a:p>
          <a:p>
            <a:pPr algn="l"/>
            <a:endParaRPr lang="cs-CZ" sz="1400" dirty="0">
              <a:solidFill>
                <a:schemeClr val="tx1"/>
              </a:solidFill>
              <a:latin typeface="+mn-lt"/>
            </a:endParaRPr>
          </a:p>
          <a:p>
            <a:pPr algn="l"/>
            <a:r>
              <a:rPr lang="cs-CZ" sz="1400" dirty="0">
                <a:solidFill>
                  <a:schemeClr val="tx1"/>
                </a:solidFill>
                <a:latin typeface="+mn-lt"/>
              </a:rPr>
              <a:t>Modul slouží pro výpočet Finanční mezery, Finanční analýzy, Ekonomické analýzy, hodnocení projektu, provedení citlivostní analýzy a u některých výzev také k provedení Individuálního ověření potřeb financování.</a:t>
            </a:r>
          </a:p>
          <a:p>
            <a:pPr algn="l"/>
            <a:r>
              <a:rPr lang="cs-CZ" sz="1400" dirty="0">
                <a:solidFill>
                  <a:schemeClr val="tx1"/>
                </a:solidFill>
                <a:latin typeface="+mn-lt"/>
              </a:rPr>
              <a:t>Na úvodní obrazovce je na výběr ze dvou variant CBA:</a:t>
            </a:r>
          </a:p>
          <a:p>
            <a:pPr marL="171450" lvl="0" indent="-171450" algn="l">
              <a:buFont typeface="Arial" panose="020B0604020202020204" pitchFamily="34" charset="0"/>
              <a:buChar char="•"/>
            </a:pPr>
            <a:r>
              <a:rPr lang="cs-CZ" sz="1400" dirty="0">
                <a:solidFill>
                  <a:schemeClr val="tx1"/>
                </a:solidFill>
                <a:latin typeface="+mn-lt"/>
              </a:rPr>
              <a:t>standardní CBA,</a:t>
            </a:r>
          </a:p>
          <a:p>
            <a:pPr marL="171450" lvl="0" indent="-171450" algn="l">
              <a:buFont typeface="Arial" panose="020B0604020202020204" pitchFamily="34" charset="0"/>
              <a:buChar char="•"/>
            </a:pPr>
            <a:r>
              <a:rPr lang="cs-CZ" sz="1400" dirty="0">
                <a:solidFill>
                  <a:schemeClr val="tx1"/>
                </a:solidFill>
                <a:latin typeface="+mn-lt"/>
              </a:rPr>
              <a:t>CBA veřejná podpora (označováno také individuální ověření potřeb financování, váže se k aktivitám SC 1.2 Doprava a 2.1 Komunity a Sociální služby)</a:t>
            </a:r>
          </a:p>
          <a:p>
            <a:pPr marL="171450" lvl="0" indent="-171450" algn="l">
              <a:buFont typeface="Arial" panose="020B0604020202020204" pitchFamily="34" charset="0"/>
              <a:buChar char="•"/>
            </a:pPr>
            <a:endParaRPr lang="cs-CZ" sz="1400" dirty="0">
              <a:solidFill>
                <a:schemeClr val="tx1"/>
              </a:solidFill>
              <a:latin typeface="+mn-lt"/>
            </a:endParaRPr>
          </a:p>
          <a:p>
            <a:pPr lvl="0" algn="l"/>
            <a:r>
              <a:rPr lang="cs-CZ" sz="1400" dirty="0">
                <a:solidFill>
                  <a:schemeClr val="tx1"/>
                </a:solidFill>
                <a:latin typeface="+mn-lt"/>
              </a:rPr>
              <a:t>Výběr se provádí zaškrtnutím </a:t>
            </a:r>
            <a:r>
              <a:rPr lang="cs-CZ" sz="1400" dirty="0" err="1">
                <a:solidFill>
                  <a:schemeClr val="tx1"/>
                </a:solidFill>
                <a:latin typeface="+mn-lt"/>
              </a:rPr>
              <a:t>checkboxu</a:t>
            </a:r>
            <a:r>
              <a:rPr lang="cs-CZ" sz="1400" dirty="0">
                <a:solidFill>
                  <a:schemeClr val="tx1"/>
                </a:solidFill>
                <a:latin typeface="+mn-lt"/>
              </a:rPr>
              <a:t> Veřejná podpora.</a:t>
            </a:r>
          </a:p>
          <a:p>
            <a:pPr algn="l"/>
            <a:endParaRPr lang="cs-CZ" sz="1400" dirty="0">
              <a:solidFill>
                <a:schemeClr val="tx1"/>
              </a:solidFill>
              <a:latin typeface="+mn-lt"/>
            </a:endParaRPr>
          </a:p>
          <a:p>
            <a:pPr algn="l"/>
            <a:endParaRPr lang="cs-CZ" sz="1400" dirty="0">
              <a:solidFill>
                <a:schemeClr val="tx1"/>
              </a:solidFill>
              <a:latin typeface="+mn-lt"/>
            </a:endParaRPr>
          </a:p>
          <a:p>
            <a:pPr algn="l"/>
            <a:endParaRPr lang="cs-CZ" sz="1400" dirty="0"/>
          </a:p>
        </p:txBody>
      </p:sp>
      <p:sp>
        <p:nvSpPr>
          <p:cNvPr id="4" name="Zástupný symbol pro číslo snímku 3">
            <a:extLst>
              <a:ext uri="{FF2B5EF4-FFF2-40B4-BE49-F238E27FC236}">
                <a16:creationId xmlns:a16="http://schemas.microsoft.com/office/drawing/2014/main" id="{4F9162A6-F918-D14E-89D2-FD7F414EF563}"/>
              </a:ext>
            </a:extLst>
          </p:cNvPr>
          <p:cNvSpPr>
            <a:spLocks noGrp="1"/>
          </p:cNvSpPr>
          <p:nvPr>
            <p:ph type="sldNum" sz="quarter" idx="12"/>
          </p:nvPr>
        </p:nvSpPr>
        <p:spPr/>
        <p:txBody>
          <a:bodyPr/>
          <a:lstStyle/>
          <a:p>
            <a:fld id="{CA6B5227-2C6F-B94D-9D8F-826F9170706D}" type="slidenum">
              <a:rPr lang="en-US" smtClean="0"/>
              <a:t>14</a:t>
            </a:fld>
            <a:endParaRPr lang="en-US" dirty="0"/>
          </a:p>
        </p:txBody>
      </p:sp>
    </p:spTree>
    <p:extLst>
      <p:ext uri="{BB962C8B-B14F-4D97-AF65-F5344CB8AC3E}">
        <p14:creationId xmlns:p14="http://schemas.microsoft.com/office/powerpoint/2010/main" val="140038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CD0178-C65A-7947-A6F0-462C14418CD2}"/>
              </a:ext>
            </a:extLst>
          </p:cNvPr>
          <p:cNvSpPr>
            <a:spLocks noGrp="1"/>
          </p:cNvSpPr>
          <p:nvPr>
            <p:ph type="title"/>
          </p:nvPr>
        </p:nvSpPr>
        <p:spPr/>
        <p:txBody>
          <a:bodyPr/>
          <a:lstStyle/>
          <a:p>
            <a:r>
              <a:rPr lang="cs-CZ" dirty="0"/>
              <a:t>Formální náležitosti a přijatelnost</a:t>
            </a:r>
          </a:p>
        </p:txBody>
      </p:sp>
      <p:sp>
        <p:nvSpPr>
          <p:cNvPr id="3" name="Zástupný symbol pro obsah 2">
            <a:extLst>
              <a:ext uri="{FF2B5EF4-FFF2-40B4-BE49-F238E27FC236}">
                <a16:creationId xmlns:a16="http://schemas.microsoft.com/office/drawing/2014/main" id="{B7A68B5D-FEFC-7446-A07A-6FAF4E75EC78}"/>
              </a:ext>
            </a:extLst>
          </p:cNvPr>
          <p:cNvSpPr>
            <a:spLocks noGrp="1"/>
          </p:cNvSpPr>
          <p:nvPr>
            <p:ph idx="1"/>
          </p:nvPr>
        </p:nvSpPr>
        <p:spPr>
          <a:xfrm>
            <a:off x="457200" y="1600202"/>
            <a:ext cx="8229600" cy="3896138"/>
          </a:xfrm>
        </p:spPr>
        <p:txBody>
          <a:bodyPr>
            <a:normAutofit fontScale="55000" lnSpcReduction="20000"/>
          </a:bodyPr>
          <a:lstStyle/>
          <a:p>
            <a:r>
              <a:rPr lang="cs-CZ" dirty="0"/>
              <a:t>Žádost o podporu je podána v předepsané formě.</a:t>
            </a:r>
          </a:p>
          <a:p>
            <a:r>
              <a:rPr lang="cs-CZ" dirty="0">
                <a:solidFill>
                  <a:srgbClr val="FF0000"/>
                </a:solidFill>
              </a:rPr>
              <a:t>Žádost o podporu je podepsána oprávněným zástupcem žadatele.</a:t>
            </a:r>
          </a:p>
          <a:p>
            <a:r>
              <a:rPr lang="cs-CZ" dirty="0">
                <a:solidFill>
                  <a:srgbClr val="FF0000"/>
                </a:solidFill>
              </a:rPr>
              <a:t>Jsou doloženy všechny povinné přílohy a obsahově splňují náležitosti požadované v dokumentaci k výzvě MAS</a:t>
            </a:r>
          </a:p>
          <a:p>
            <a:r>
              <a:rPr lang="cs-CZ" dirty="0"/>
              <a:t>Projekt je svým zaměřením v souladu s cíli a podporovanými aktivitami výzvy MAS</a:t>
            </a:r>
          </a:p>
          <a:p>
            <a:r>
              <a:rPr lang="cs-CZ" dirty="0"/>
              <a:t>Projekt je svým zaměřením v souladu s výzvou MAS</a:t>
            </a:r>
          </a:p>
          <a:p>
            <a:r>
              <a:rPr lang="cs-CZ" dirty="0"/>
              <a:t>Žadatel splňuje definici oprávněného příjemce pro specifický cíl 2.2 a výzvu MAS</a:t>
            </a:r>
          </a:p>
          <a:p>
            <a:r>
              <a:rPr lang="cs-CZ" dirty="0"/>
              <a:t>Projekt respektuje minimální a maximální hranici celkových způsobilých výdajů, pokud jsou stanoveny</a:t>
            </a:r>
          </a:p>
          <a:p>
            <a:r>
              <a:rPr lang="cs-CZ" dirty="0"/>
              <a:t>Projekt respektuje minimální a maximální hranici celkových způsobilých výdajů, pokud jsou stanoveny</a:t>
            </a:r>
          </a:p>
          <a:p>
            <a:r>
              <a:rPr lang="cs-CZ" dirty="0"/>
              <a:t>Projekt respektuje limity způsobilých výdajů, pokud jsou stanoveny</a:t>
            </a:r>
          </a:p>
          <a:p>
            <a:r>
              <a:rPr lang="cs-CZ" dirty="0"/>
              <a:t>Potřebnost realizace projektu je odůvodněná</a:t>
            </a:r>
          </a:p>
          <a:p>
            <a:r>
              <a:rPr lang="cs-CZ" dirty="0"/>
              <a:t>Projekt je v souladu s integrovanou strategií CLLD</a:t>
            </a:r>
          </a:p>
          <a:p>
            <a:endParaRPr lang="cs-CZ" dirty="0"/>
          </a:p>
        </p:txBody>
      </p:sp>
      <p:sp>
        <p:nvSpPr>
          <p:cNvPr id="4" name="Zástupný symbol pro zápatí 3">
            <a:extLst>
              <a:ext uri="{FF2B5EF4-FFF2-40B4-BE49-F238E27FC236}">
                <a16:creationId xmlns:a16="http://schemas.microsoft.com/office/drawing/2014/main" id="{612BAE55-BD7B-1449-BCD4-B913F4786F1A}"/>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31128515-8CFC-CE43-A28C-50EC1BEEC8AE}"/>
              </a:ext>
            </a:extLst>
          </p:cNvPr>
          <p:cNvSpPr>
            <a:spLocks noGrp="1"/>
          </p:cNvSpPr>
          <p:nvPr>
            <p:ph type="sldNum" sz="quarter" idx="12"/>
          </p:nvPr>
        </p:nvSpPr>
        <p:spPr/>
        <p:txBody>
          <a:bodyPr/>
          <a:lstStyle/>
          <a:p>
            <a:fld id="{CA6B5227-2C6F-B94D-9D8F-826F9170706D}" type="slidenum">
              <a:rPr lang="en-US" smtClean="0"/>
              <a:t>15</a:t>
            </a:fld>
            <a:endParaRPr lang="en-US" dirty="0"/>
          </a:p>
        </p:txBody>
      </p:sp>
      <p:pic>
        <p:nvPicPr>
          <p:cNvPr id="6" name="Obrázek 5">
            <a:extLst>
              <a:ext uri="{FF2B5EF4-FFF2-40B4-BE49-F238E27FC236}">
                <a16:creationId xmlns:a16="http://schemas.microsoft.com/office/drawing/2014/main" id="{816E1AEB-041C-3B47-9CF5-CCC4263F0973}"/>
              </a:ext>
            </a:extLst>
          </p:cNvPr>
          <p:cNvPicPr>
            <a:picLocks noChangeAspect="1"/>
          </p:cNvPicPr>
          <p:nvPr/>
        </p:nvPicPr>
        <p:blipFill>
          <a:blip r:embed="rId2">
            <a:alphaModFix amt="54000"/>
          </a:blip>
          <a:stretch>
            <a:fillRect/>
          </a:stretch>
        </p:blipFill>
        <p:spPr>
          <a:xfrm>
            <a:off x="71617" y="6135691"/>
            <a:ext cx="3721100" cy="622300"/>
          </a:xfrm>
          <a:prstGeom prst="rect">
            <a:avLst/>
          </a:prstGeom>
        </p:spPr>
      </p:pic>
      <p:pic>
        <p:nvPicPr>
          <p:cNvPr id="7" name="Obrázek 6">
            <a:extLst>
              <a:ext uri="{FF2B5EF4-FFF2-40B4-BE49-F238E27FC236}">
                <a16:creationId xmlns:a16="http://schemas.microsoft.com/office/drawing/2014/main" id="{0213A7D7-60B7-F246-83E6-3F2EBA9AE549}"/>
              </a:ext>
            </a:extLst>
          </p:cNvPr>
          <p:cNvPicPr>
            <a:picLocks noChangeAspect="1"/>
          </p:cNvPicPr>
          <p:nvPr/>
        </p:nvPicPr>
        <p:blipFill>
          <a:blip r:embed="rId3">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81997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9C80D0-1FA8-A345-81E6-FB4CC2533FB2}"/>
              </a:ext>
            </a:extLst>
          </p:cNvPr>
          <p:cNvSpPr>
            <a:spLocks noGrp="1"/>
          </p:cNvSpPr>
          <p:nvPr>
            <p:ph type="title"/>
          </p:nvPr>
        </p:nvSpPr>
        <p:spPr/>
        <p:txBody>
          <a:bodyPr/>
          <a:lstStyle/>
          <a:p>
            <a:r>
              <a:rPr lang="cs-CZ" dirty="0"/>
              <a:t>Preferenční kritéria</a:t>
            </a:r>
          </a:p>
        </p:txBody>
      </p:sp>
      <p:sp>
        <p:nvSpPr>
          <p:cNvPr id="3" name="Zástupný symbol pro obsah 2">
            <a:extLst>
              <a:ext uri="{FF2B5EF4-FFF2-40B4-BE49-F238E27FC236}">
                <a16:creationId xmlns:a16="http://schemas.microsoft.com/office/drawing/2014/main" id="{EF49608B-F221-BA40-83B4-D4616EDA5C77}"/>
              </a:ext>
            </a:extLst>
          </p:cNvPr>
          <p:cNvSpPr>
            <a:spLocks noGrp="1"/>
          </p:cNvSpPr>
          <p:nvPr>
            <p:ph idx="1"/>
          </p:nvPr>
        </p:nvSpPr>
        <p:spPr/>
        <p:txBody>
          <a:bodyPr>
            <a:normAutofit fontScale="92500" lnSpcReduction="20000"/>
          </a:bodyPr>
          <a:lstStyle/>
          <a:p>
            <a:r>
              <a:rPr lang="cs-CZ" dirty="0"/>
              <a:t>Schopnost předfinancování projektu</a:t>
            </a:r>
          </a:p>
          <a:p>
            <a:r>
              <a:rPr lang="cs-CZ" dirty="0"/>
              <a:t>Počet pracovních míst, které vzniknou realizací projektu (aspekt potřebnosti)</a:t>
            </a:r>
          </a:p>
          <a:p>
            <a:r>
              <a:rPr lang="cs-CZ" dirty="0"/>
              <a:t>Zaměstnání cílových skupin obyvatel (aspekt účelnosti)</a:t>
            </a:r>
          </a:p>
          <a:p>
            <a:r>
              <a:rPr lang="cs-CZ" dirty="0"/>
              <a:t>V projektu jsou uvedena hlavní rizika v realizační fázi i ve fázi udržitelnosti projektu a způsob jejich eliminace (aspekt proveditelnosti)</a:t>
            </a:r>
          </a:p>
          <a:p>
            <a:r>
              <a:rPr lang="cs-CZ" dirty="0"/>
              <a:t>Žadatel má v oblasti podnikání, které řeší v rámci projektu, již zkušenosti (aspekt proveditelnosti)</a:t>
            </a:r>
          </a:p>
        </p:txBody>
      </p:sp>
      <p:sp>
        <p:nvSpPr>
          <p:cNvPr id="4" name="Zástupný symbol pro zápatí 3">
            <a:extLst>
              <a:ext uri="{FF2B5EF4-FFF2-40B4-BE49-F238E27FC236}">
                <a16:creationId xmlns:a16="http://schemas.microsoft.com/office/drawing/2014/main" id="{41C1DF46-865A-C744-BB8D-5318D77A6EF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D6DC3BF3-0EDD-BF43-8F14-C274EE812B33}"/>
              </a:ext>
            </a:extLst>
          </p:cNvPr>
          <p:cNvSpPr>
            <a:spLocks noGrp="1"/>
          </p:cNvSpPr>
          <p:nvPr>
            <p:ph type="sldNum" sz="quarter" idx="12"/>
          </p:nvPr>
        </p:nvSpPr>
        <p:spPr/>
        <p:txBody>
          <a:bodyPr/>
          <a:lstStyle/>
          <a:p>
            <a:fld id="{CA6B5227-2C6F-B94D-9D8F-826F9170706D}" type="slidenum">
              <a:rPr lang="en-US" smtClean="0"/>
              <a:t>16</a:t>
            </a:fld>
            <a:endParaRPr lang="en-US" dirty="0"/>
          </a:p>
        </p:txBody>
      </p:sp>
      <p:pic>
        <p:nvPicPr>
          <p:cNvPr id="6" name="Obrázek 5">
            <a:extLst>
              <a:ext uri="{FF2B5EF4-FFF2-40B4-BE49-F238E27FC236}">
                <a16:creationId xmlns:a16="http://schemas.microsoft.com/office/drawing/2014/main" id="{F01DB93B-0CB1-2641-B515-14E1EF6516D0}"/>
              </a:ext>
            </a:extLst>
          </p:cNvPr>
          <p:cNvPicPr>
            <a:picLocks noChangeAspect="1"/>
          </p:cNvPicPr>
          <p:nvPr/>
        </p:nvPicPr>
        <p:blipFill>
          <a:blip r:embed="rId2">
            <a:alphaModFix amt="54000"/>
          </a:blip>
          <a:stretch>
            <a:fillRect/>
          </a:stretch>
        </p:blipFill>
        <p:spPr>
          <a:xfrm>
            <a:off x="71617" y="6135691"/>
            <a:ext cx="3721100" cy="622300"/>
          </a:xfrm>
          <a:prstGeom prst="rect">
            <a:avLst/>
          </a:prstGeom>
        </p:spPr>
      </p:pic>
      <p:pic>
        <p:nvPicPr>
          <p:cNvPr id="7" name="Obrázek 6">
            <a:extLst>
              <a:ext uri="{FF2B5EF4-FFF2-40B4-BE49-F238E27FC236}">
                <a16:creationId xmlns:a16="http://schemas.microsoft.com/office/drawing/2014/main" id="{AD6F2288-C0AE-D341-9630-D0C35CB5F508}"/>
              </a:ext>
            </a:extLst>
          </p:cNvPr>
          <p:cNvPicPr>
            <a:picLocks noChangeAspect="1"/>
          </p:cNvPicPr>
          <p:nvPr/>
        </p:nvPicPr>
        <p:blipFill>
          <a:blip r:embed="rId3">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65038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BBD3B-C298-0C48-9C2F-0686A94AA113}"/>
              </a:ext>
            </a:extLst>
          </p:cNvPr>
          <p:cNvSpPr>
            <a:spLocks noGrp="1"/>
          </p:cNvSpPr>
          <p:nvPr>
            <p:ph type="title"/>
          </p:nvPr>
        </p:nvSpPr>
        <p:spPr/>
        <p:txBody>
          <a:bodyPr/>
          <a:lstStyle/>
          <a:p>
            <a:r>
              <a:rPr lang="cs-CZ" dirty="0"/>
              <a:t>Závěrečné ověření způsobilosti pro všechny</a:t>
            </a:r>
          </a:p>
        </p:txBody>
      </p:sp>
      <p:sp>
        <p:nvSpPr>
          <p:cNvPr id="3" name="Zástupný symbol pro obsah 2">
            <a:extLst>
              <a:ext uri="{FF2B5EF4-FFF2-40B4-BE49-F238E27FC236}">
                <a16:creationId xmlns:a16="http://schemas.microsoft.com/office/drawing/2014/main" id="{C777A2A0-CF2D-4940-8717-C7373005C146}"/>
              </a:ext>
            </a:extLst>
          </p:cNvPr>
          <p:cNvSpPr>
            <a:spLocks noGrp="1"/>
          </p:cNvSpPr>
          <p:nvPr>
            <p:ph idx="1"/>
          </p:nvPr>
        </p:nvSpPr>
        <p:spPr/>
        <p:txBody>
          <a:bodyPr>
            <a:normAutofit fontScale="55000" lnSpcReduction="20000"/>
          </a:bodyPr>
          <a:lstStyle/>
          <a:p>
            <a:r>
              <a:rPr lang="cs-CZ" dirty="0"/>
              <a:t>Žádost o podporu je podána v předepsané formě </a:t>
            </a:r>
          </a:p>
          <a:p>
            <a:r>
              <a:rPr lang="cs-CZ" dirty="0"/>
              <a:t>Žádost o podporu je podepsána oprávněným zástupcem žadatele</a:t>
            </a:r>
          </a:p>
          <a:p>
            <a:r>
              <a:rPr lang="cs-CZ" dirty="0"/>
              <a:t>Jsou doloženy všechny povinné přílohy a obsahově splňují náležitosti, požadované v dokumentaci k výzvě ŘO IROP</a:t>
            </a:r>
          </a:p>
          <a:p>
            <a:r>
              <a:rPr lang="cs-CZ" dirty="0"/>
              <a:t>Projekt je svým zaměřením v souladu s výzvou ŘO</a:t>
            </a:r>
          </a:p>
          <a:p>
            <a:r>
              <a:rPr lang="cs-CZ" dirty="0"/>
              <a:t>Výsledky projektu jsou udržitelné</a:t>
            </a:r>
          </a:p>
          <a:p>
            <a:r>
              <a:rPr lang="cs-CZ" dirty="0"/>
              <a:t>Projekt nemá negativní vliv na žádnou z horizontálních priorit IROP</a:t>
            </a:r>
          </a:p>
          <a:p>
            <a:r>
              <a:rPr lang="cs-CZ" dirty="0"/>
              <a:t>Projekt je v souladu s pravidly veřejné podpory</a:t>
            </a:r>
          </a:p>
          <a:p>
            <a:r>
              <a:rPr lang="cs-CZ" dirty="0"/>
              <a:t>Statutární zástupce žadatele je trestně bezúhonný</a:t>
            </a:r>
          </a:p>
          <a:p>
            <a:r>
              <a:rPr lang="cs-CZ" dirty="0"/>
              <a:t>Výdaje na hlavní aktivity projektu odpovídají tržním cenám</a:t>
            </a:r>
          </a:p>
          <a:p>
            <a:r>
              <a:rPr lang="cs-CZ" dirty="0"/>
              <a:t>Cílové hodnoty indikátorů odpovídají cílům projektu</a:t>
            </a:r>
          </a:p>
          <a:p>
            <a:r>
              <a:rPr lang="cs-CZ" dirty="0"/>
              <a:t>Žadatel má zajištěnou administrativní, finanční a provozní kapacitu k realizaci a udržitelnosti projektu</a:t>
            </a:r>
          </a:p>
          <a:p>
            <a:r>
              <a:rPr lang="cs-CZ" dirty="0"/>
              <a:t>V hodnocení </a:t>
            </a:r>
            <a:r>
              <a:rPr lang="cs-CZ" dirty="0" err="1"/>
              <a:t>eCBA</a:t>
            </a:r>
            <a:r>
              <a:rPr lang="cs-CZ" dirty="0"/>
              <a:t>/finanční analýze projekt dosáhne minimálně hodnoty ukazatelů stanovené ve výzvě</a:t>
            </a:r>
          </a:p>
          <a:p>
            <a:r>
              <a:rPr lang="cs-CZ" dirty="0"/>
              <a:t>V projektu bylo ověřeno riziko dvojího financování</a:t>
            </a:r>
          </a:p>
        </p:txBody>
      </p:sp>
      <p:sp>
        <p:nvSpPr>
          <p:cNvPr id="4" name="Zástupný symbol pro zápatí 3">
            <a:extLst>
              <a:ext uri="{FF2B5EF4-FFF2-40B4-BE49-F238E27FC236}">
                <a16:creationId xmlns:a16="http://schemas.microsoft.com/office/drawing/2014/main" id="{9DA41ED8-82BA-DD46-8BC8-52434C557D89}"/>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38768130-31EC-A345-95D3-AA4BCDE6B0AD}"/>
              </a:ext>
            </a:extLst>
          </p:cNvPr>
          <p:cNvSpPr>
            <a:spLocks noGrp="1"/>
          </p:cNvSpPr>
          <p:nvPr>
            <p:ph type="sldNum" sz="quarter" idx="12"/>
          </p:nvPr>
        </p:nvSpPr>
        <p:spPr/>
        <p:txBody>
          <a:bodyPr/>
          <a:lstStyle/>
          <a:p>
            <a:fld id="{CA6B5227-2C6F-B94D-9D8F-826F9170706D}" type="slidenum">
              <a:rPr lang="en-US" smtClean="0"/>
              <a:t>17</a:t>
            </a:fld>
            <a:endParaRPr lang="en-US" dirty="0"/>
          </a:p>
        </p:txBody>
      </p:sp>
      <p:pic>
        <p:nvPicPr>
          <p:cNvPr id="8" name="Obrázek 7">
            <a:extLst>
              <a:ext uri="{FF2B5EF4-FFF2-40B4-BE49-F238E27FC236}">
                <a16:creationId xmlns:a16="http://schemas.microsoft.com/office/drawing/2014/main" id="{5EF3A36E-7BBA-F34D-AA7B-5A9D195E6E31}"/>
              </a:ext>
            </a:extLst>
          </p:cNvPr>
          <p:cNvPicPr>
            <a:picLocks noChangeAspect="1"/>
          </p:cNvPicPr>
          <p:nvPr/>
        </p:nvPicPr>
        <p:blipFill>
          <a:blip r:embed="rId3">
            <a:alphaModFix amt="54000"/>
          </a:blip>
          <a:stretch>
            <a:fillRect/>
          </a:stretch>
        </p:blipFill>
        <p:spPr>
          <a:xfrm>
            <a:off x="71617" y="6135691"/>
            <a:ext cx="3721100" cy="622300"/>
          </a:xfrm>
          <a:prstGeom prst="rect">
            <a:avLst/>
          </a:prstGeom>
        </p:spPr>
      </p:pic>
      <p:pic>
        <p:nvPicPr>
          <p:cNvPr id="9" name="Obrázek 8">
            <a:extLst>
              <a:ext uri="{FF2B5EF4-FFF2-40B4-BE49-F238E27FC236}">
                <a16:creationId xmlns:a16="http://schemas.microsoft.com/office/drawing/2014/main" id="{C00B8DE9-ADDF-1C41-AD8A-676CFB409F82}"/>
              </a:ext>
            </a:extLst>
          </p:cNvPr>
          <p:cNvPicPr>
            <a:picLocks noChangeAspect="1"/>
          </p:cNvPicPr>
          <p:nvPr/>
        </p:nvPicPr>
        <p:blipFill>
          <a:blip r:embed="rId4">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89326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5241BE-0992-8448-8460-2E1936657ACC}"/>
              </a:ext>
            </a:extLst>
          </p:cNvPr>
          <p:cNvSpPr>
            <a:spLocks noGrp="1"/>
          </p:cNvSpPr>
          <p:nvPr>
            <p:ph type="title"/>
          </p:nvPr>
        </p:nvSpPr>
        <p:spPr/>
        <p:txBody>
          <a:bodyPr/>
          <a:lstStyle/>
          <a:p>
            <a:r>
              <a:rPr lang="cs-CZ" sz="2400" dirty="0"/>
              <a:t>Závěrečné ověření způsobilosti pro vznik nových a rozvoj existujících podnikatelských aktivit v oblasti sociálního podnikání</a:t>
            </a:r>
          </a:p>
        </p:txBody>
      </p:sp>
      <p:sp>
        <p:nvSpPr>
          <p:cNvPr id="3" name="Zástupný obsah 2">
            <a:extLst>
              <a:ext uri="{FF2B5EF4-FFF2-40B4-BE49-F238E27FC236}">
                <a16:creationId xmlns:a16="http://schemas.microsoft.com/office/drawing/2014/main" id="{0792E091-6F66-DF44-BC7A-083DE1151555}"/>
              </a:ext>
            </a:extLst>
          </p:cNvPr>
          <p:cNvSpPr>
            <a:spLocks noGrp="1"/>
          </p:cNvSpPr>
          <p:nvPr>
            <p:ph idx="1"/>
          </p:nvPr>
        </p:nvSpPr>
        <p:spPr/>
        <p:txBody>
          <a:bodyPr>
            <a:normAutofit lnSpcReduction="10000"/>
          </a:bodyPr>
          <a:lstStyle/>
          <a:p>
            <a:r>
              <a:rPr lang="cs-CZ" sz="1600" dirty="0"/>
              <a:t>Podnik přispívá k podpoře sociálního začleňování, min. 30 % zaměstnanců z celkového počtu zaměstnanců sociálního podniku musí pocházet z cílových skupin</a:t>
            </a:r>
          </a:p>
          <a:p>
            <a:r>
              <a:rPr lang="cs-CZ" sz="1600" dirty="0"/>
              <a:t>Vztahy v sociálním podniku směřují k maximálnímu zapojení pracovníků do rozhodování o směrování sociálního podniku</a:t>
            </a:r>
          </a:p>
          <a:p>
            <a:r>
              <a:rPr lang="cs-CZ" sz="1600" dirty="0"/>
              <a:t>Zisk je používán přednostně pro rozvoj sociálního podniku, tzn. více než 50 % případného zisku je reinvestováno do rozvoje sociálního podniku</a:t>
            </a:r>
          </a:p>
          <a:p>
            <a:r>
              <a:rPr lang="cs-CZ" sz="1600" dirty="0"/>
              <a:t>Sociální podnik má min. 30 % příjmů zajištěno z vlastní produkce, tj. z prodeje zboží nebo služeb</a:t>
            </a:r>
          </a:p>
          <a:p>
            <a:r>
              <a:rPr lang="cs-CZ" sz="1600" dirty="0"/>
              <a:t>Podnik uspokojuje přednostně místní potřeby a využívá přednostně místních zdrojů, zároveň zohledňuje environmentální aspekty</a:t>
            </a:r>
          </a:p>
          <a:p>
            <a:r>
              <a:rPr lang="cs-CZ" sz="1600" dirty="0"/>
              <a:t>Projekt na rozšíření kapacity podniku musí splnit jednu z násl. Aktivit – rozšíření nabízených produktů a služeb, rozšíření prostorové kapacity podniku, zavedení nových technologií výroby, zefektivnění procesů v podniku, zřízení divize na novém místě nebo v jiném regionu</a:t>
            </a:r>
          </a:p>
          <a:p>
            <a:r>
              <a:rPr lang="cs-CZ" sz="1600" dirty="0"/>
              <a:t>Projekt není zaměřen na podporu zemědělské prvovýroby a komerčních turistických zařízení, jako jsou komerční volnočasová zařízení, lázeňské provozy, restaurace, hospody, pivnice, bary a ubytovací zařízení</a:t>
            </a:r>
          </a:p>
          <a:p>
            <a:r>
              <a:rPr lang="cs-CZ" sz="1600" dirty="0"/>
              <a:t>Způsobilé výdaje se nevztahují ke stávajícím podnikatelských aktivitám ani provozním výdajům žadatele</a:t>
            </a:r>
          </a:p>
          <a:p>
            <a:endParaRPr lang="cs-CZ" sz="1600" dirty="0"/>
          </a:p>
        </p:txBody>
      </p:sp>
      <p:sp>
        <p:nvSpPr>
          <p:cNvPr id="4" name="Zástupný symbol pro zápatí 3">
            <a:extLst>
              <a:ext uri="{FF2B5EF4-FFF2-40B4-BE49-F238E27FC236}">
                <a16:creationId xmlns:a16="http://schemas.microsoft.com/office/drawing/2014/main" id="{6B129019-5AC7-7441-B868-BE3FC0D57DDC}"/>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72F8AD20-3A2F-3145-929D-7ADA403DE223}"/>
              </a:ext>
            </a:extLst>
          </p:cNvPr>
          <p:cNvSpPr>
            <a:spLocks noGrp="1"/>
          </p:cNvSpPr>
          <p:nvPr>
            <p:ph type="sldNum" sz="quarter" idx="12"/>
          </p:nvPr>
        </p:nvSpPr>
        <p:spPr/>
        <p:txBody>
          <a:bodyPr/>
          <a:lstStyle/>
          <a:p>
            <a:fld id="{CA6B5227-2C6F-B94D-9D8F-826F9170706D}" type="slidenum">
              <a:rPr lang="en-US" smtClean="0"/>
              <a:t>18</a:t>
            </a:fld>
            <a:endParaRPr lang="en-US" dirty="0"/>
          </a:p>
        </p:txBody>
      </p:sp>
      <p:pic>
        <p:nvPicPr>
          <p:cNvPr id="6" name="Obrázek 5">
            <a:extLst>
              <a:ext uri="{FF2B5EF4-FFF2-40B4-BE49-F238E27FC236}">
                <a16:creationId xmlns:a16="http://schemas.microsoft.com/office/drawing/2014/main" id="{B8A6C81D-B487-D047-AAA5-9D9FA3E9AFDD}"/>
              </a:ext>
            </a:extLst>
          </p:cNvPr>
          <p:cNvPicPr>
            <a:picLocks noChangeAspect="1"/>
          </p:cNvPicPr>
          <p:nvPr/>
        </p:nvPicPr>
        <p:blipFill>
          <a:blip r:embed="rId2">
            <a:alphaModFix amt="54000"/>
          </a:blip>
          <a:stretch>
            <a:fillRect/>
          </a:stretch>
        </p:blipFill>
        <p:spPr>
          <a:xfrm>
            <a:off x="71617" y="6135691"/>
            <a:ext cx="3721100" cy="622300"/>
          </a:xfrm>
          <a:prstGeom prst="rect">
            <a:avLst/>
          </a:prstGeom>
        </p:spPr>
      </p:pic>
      <p:pic>
        <p:nvPicPr>
          <p:cNvPr id="7" name="Obrázek 6">
            <a:extLst>
              <a:ext uri="{FF2B5EF4-FFF2-40B4-BE49-F238E27FC236}">
                <a16:creationId xmlns:a16="http://schemas.microsoft.com/office/drawing/2014/main" id="{19A6F858-5E25-474E-A1ED-336267515EA3}"/>
              </a:ext>
            </a:extLst>
          </p:cNvPr>
          <p:cNvPicPr>
            <a:picLocks noChangeAspect="1"/>
          </p:cNvPicPr>
          <p:nvPr/>
        </p:nvPicPr>
        <p:blipFill>
          <a:blip r:embed="rId3">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2190081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607B7-391F-F54F-AF0A-8F85E6196CF3}"/>
              </a:ext>
            </a:extLst>
          </p:cNvPr>
          <p:cNvSpPr>
            <a:spLocks noGrp="1"/>
          </p:cNvSpPr>
          <p:nvPr>
            <p:ph type="title"/>
          </p:nvPr>
        </p:nvSpPr>
        <p:spPr/>
        <p:txBody>
          <a:bodyPr/>
          <a:lstStyle/>
          <a:p>
            <a:r>
              <a:rPr lang="cs-CZ" dirty="0"/>
              <a:t>Indikátory – společné pro všechny</a:t>
            </a:r>
          </a:p>
        </p:txBody>
      </p:sp>
      <p:sp>
        <p:nvSpPr>
          <p:cNvPr id="3" name="Zástupný symbol pro obsah 2">
            <a:extLst>
              <a:ext uri="{FF2B5EF4-FFF2-40B4-BE49-F238E27FC236}">
                <a16:creationId xmlns:a16="http://schemas.microsoft.com/office/drawing/2014/main" id="{DEF549FC-0353-F44C-BEBA-68A894EBE193}"/>
              </a:ext>
            </a:extLst>
          </p:cNvPr>
          <p:cNvSpPr>
            <a:spLocks noGrp="1"/>
          </p:cNvSpPr>
          <p:nvPr>
            <p:ph idx="1"/>
          </p:nvPr>
        </p:nvSpPr>
        <p:spPr>
          <a:xfrm>
            <a:off x="457200" y="1576314"/>
            <a:ext cx="8229600" cy="5007048"/>
          </a:xfrm>
        </p:spPr>
        <p:txBody>
          <a:bodyPr>
            <a:normAutofit/>
          </a:bodyPr>
          <a:lstStyle/>
          <a:p>
            <a:r>
              <a:rPr lang="cs-CZ" sz="2800" dirty="0"/>
              <a:t>1 04 00 Zvýšení zaměstnanosti v podporovaných podnicích</a:t>
            </a:r>
          </a:p>
          <a:p>
            <a:r>
              <a:rPr lang="cs-CZ" sz="2800" dirty="0"/>
              <a:t>1 04 03 Zvýšení zaměstnanosti v podporovaných podnicích se zaměřením na znevýhodněné skupiny</a:t>
            </a:r>
          </a:p>
          <a:p>
            <a:r>
              <a:rPr lang="cs-CZ" sz="2800" dirty="0"/>
              <a:t>1 01 05 Počet nových podniků, které dostávají podporu</a:t>
            </a:r>
            <a:br>
              <a:rPr lang="cs-CZ" sz="2800" dirty="0"/>
            </a:br>
            <a:endParaRPr lang="cs-CZ" sz="900" dirty="0"/>
          </a:p>
        </p:txBody>
      </p:sp>
      <p:sp>
        <p:nvSpPr>
          <p:cNvPr id="4" name="Zástupný symbol pro zápatí 3">
            <a:extLst>
              <a:ext uri="{FF2B5EF4-FFF2-40B4-BE49-F238E27FC236}">
                <a16:creationId xmlns:a16="http://schemas.microsoft.com/office/drawing/2014/main" id="{5E2CFFE4-8A8C-5A49-9709-490E50552917}"/>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53E187D5-3D3B-F74F-90CE-AAFFAC1B63F6}"/>
              </a:ext>
            </a:extLst>
          </p:cNvPr>
          <p:cNvSpPr>
            <a:spLocks noGrp="1"/>
          </p:cNvSpPr>
          <p:nvPr>
            <p:ph type="sldNum" sz="quarter" idx="12"/>
          </p:nvPr>
        </p:nvSpPr>
        <p:spPr/>
        <p:txBody>
          <a:bodyPr/>
          <a:lstStyle/>
          <a:p>
            <a:fld id="{CA6B5227-2C6F-B94D-9D8F-826F9170706D}" type="slidenum">
              <a:rPr lang="en-US" smtClean="0"/>
              <a:t>19</a:t>
            </a:fld>
            <a:endParaRPr lang="en-US" dirty="0"/>
          </a:p>
        </p:txBody>
      </p:sp>
      <p:pic>
        <p:nvPicPr>
          <p:cNvPr id="6" name="Obrázek 5">
            <a:extLst>
              <a:ext uri="{FF2B5EF4-FFF2-40B4-BE49-F238E27FC236}">
                <a16:creationId xmlns:a16="http://schemas.microsoft.com/office/drawing/2014/main" id="{4D1E7D23-30FE-8446-A96E-A9988EA268E1}"/>
              </a:ext>
            </a:extLst>
          </p:cNvPr>
          <p:cNvPicPr>
            <a:picLocks noChangeAspect="1"/>
          </p:cNvPicPr>
          <p:nvPr/>
        </p:nvPicPr>
        <p:blipFill>
          <a:blip r:embed="rId2">
            <a:alphaModFix amt="54000"/>
          </a:blip>
          <a:stretch>
            <a:fillRect/>
          </a:stretch>
        </p:blipFill>
        <p:spPr>
          <a:xfrm>
            <a:off x="71617" y="6135691"/>
            <a:ext cx="3721100" cy="622300"/>
          </a:xfrm>
          <a:prstGeom prst="rect">
            <a:avLst/>
          </a:prstGeom>
        </p:spPr>
      </p:pic>
      <p:pic>
        <p:nvPicPr>
          <p:cNvPr id="7" name="Obrázek 6">
            <a:extLst>
              <a:ext uri="{FF2B5EF4-FFF2-40B4-BE49-F238E27FC236}">
                <a16:creationId xmlns:a16="http://schemas.microsoft.com/office/drawing/2014/main" id="{75975639-E290-2240-9120-689E9A341AC7}"/>
              </a:ext>
            </a:extLst>
          </p:cNvPr>
          <p:cNvPicPr>
            <a:picLocks noChangeAspect="1"/>
          </p:cNvPicPr>
          <p:nvPr/>
        </p:nvPicPr>
        <p:blipFill>
          <a:blip r:embed="rId3">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411255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989"/>
            <a:ext cx="9223513" cy="6808381"/>
          </a:xfrm>
          <a:prstGeom prst="rect">
            <a:avLst/>
          </a:prstGeom>
        </p:spPr>
      </p:pic>
      <p:sp>
        <p:nvSpPr>
          <p:cNvPr id="2" name="Nadpis 1"/>
          <p:cNvSpPr>
            <a:spLocks noGrp="1"/>
          </p:cNvSpPr>
          <p:nvPr>
            <p:ph type="title"/>
          </p:nvPr>
        </p:nvSpPr>
        <p:spPr>
          <a:xfrm>
            <a:off x="352993" y="-94206"/>
            <a:ext cx="8229600" cy="900802"/>
          </a:xfrm>
        </p:spPr>
        <p:txBody>
          <a:bodyPr anchor="ctr">
            <a:noAutofit/>
          </a:bodyPr>
          <a:lstStyle/>
          <a:p>
            <a:pPr>
              <a:spcBef>
                <a:spcPct val="20000"/>
              </a:spcBef>
            </a:pPr>
            <a:br>
              <a:rPr lang="cs-CZ" sz="2800" cap="none" dirty="0">
                <a:solidFill>
                  <a:srgbClr val="00B050"/>
                </a:solidFill>
                <a:effectLst>
                  <a:outerShdw blurRad="38100" dist="38100" dir="2700000" algn="tl">
                    <a:srgbClr val="000000">
                      <a:alpha val="43137"/>
                    </a:srgbClr>
                  </a:outerShdw>
                </a:effectLst>
                <a:latin typeface="+mn-lt"/>
                <a:ea typeface="+mn-ea"/>
                <a:cs typeface="Calibri" pitchFamily="34" charset="0"/>
              </a:rPr>
            </a:br>
            <a:r>
              <a:rPr lang="cs-CZ" sz="2800" cap="none" dirty="0">
                <a:solidFill>
                  <a:srgbClr val="0070C0"/>
                </a:solidFill>
                <a:effectLst>
                  <a:outerShdw blurRad="38100" dist="38100" dir="2700000" algn="tl">
                    <a:srgbClr val="000000">
                      <a:alpha val="43137"/>
                    </a:srgbClr>
                  </a:outerShdw>
                </a:effectLst>
                <a:latin typeface="+mn-lt"/>
                <a:ea typeface="+mn-ea"/>
                <a:cs typeface="Calibri" pitchFamily="34" charset="0"/>
              </a:rPr>
              <a:t>Územní vymezení na období </a:t>
            </a:r>
            <a:r>
              <a:rPr lang="sk-SK" sz="2800" cap="none" dirty="0">
                <a:solidFill>
                  <a:srgbClr val="0070C0"/>
                </a:solidFill>
                <a:effectLst>
                  <a:outerShdw blurRad="38100" dist="38100" dir="2700000" algn="tl">
                    <a:srgbClr val="000000">
                      <a:alpha val="43137"/>
                    </a:srgbClr>
                  </a:outerShdw>
                </a:effectLst>
                <a:latin typeface="+mn-lt"/>
                <a:ea typeface="+mn-ea"/>
                <a:cs typeface="Calibri" pitchFamily="34" charset="0"/>
              </a:rPr>
              <a:t>2014 - 2020</a:t>
            </a:r>
            <a:endParaRPr lang="cs-CZ" sz="2800" cap="none" dirty="0">
              <a:solidFill>
                <a:srgbClr val="0070C0"/>
              </a:solidFill>
              <a:effectLst>
                <a:outerShdw blurRad="38100" dist="38100" dir="2700000" algn="tl">
                  <a:srgbClr val="000000">
                    <a:alpha val="43137"/>
                  </a:srgbClr>
                </a:outerShdw>
              </a:effectLst>
              <a:latin typeface="+mn-lt"/>
              <a:ea typeface="+mn-ea"/>
              <a:cs typeface="Calibri" pitchFamily="34" charset="0"/>
            </a:endParaRPr>
          </a:p>
        </p:txBody>
      </p:sp>
      <p:sp>
        <p:nvSpPr>
          <p:cNvPr id="3" name="Zástupný symbol pro obsah 2"/>
          <p:cNvSpPr>
            <a:spLocks noGrp="1"/>
          </p:cNvSpPr>
          <p:nvPr>
            <p:ph idx="1"/>
          </p:nvPr>
        </p:nvSpPr>
        <p:spPr>
          <a:xfrm>
            <a:off x="354724" y="1110266"/>
            <a:ext cx="8332076" cy="5161929"/>
          </a:xfrm>
        </p:spPr>
        <p:txBody>
          <a:bodyPr anchor="t">
            <a:normAutofit lnSpcReduction="10000"/>
          </a:bodyPr>
          <a:lstStyle/>
          <a:p>
            <a:pPr marL="0" indent="0" algn="ctr">
              <a:buNone/>
            </a:pPr>
            <a:r>
              <a:rPr lang="cs-CZ" sz="1800" dirty="0">
                <a:latin typeface="+mn-lt"/>
              </a:rPr>
              <a:t>Výzva MAS se vztahuje na celé území MAS, pro které je schválena SCLLD.</a:t>
            </a: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600" dirty="0">
              <a:solidFill>
                <a:srgbClr val="FF0000"/>
              </a:solidFill>
              <a:latin typeface="Arial" panose="020B0604020202020204" pitchFamily="34" charset="0"/>
            </a:endParaRPr>
          </a:p>
          <a:p>
            <a:pPr marL="0" indent="0" algn="ctr">
              <a:buNone/>
            </a:pPr>
            <a:endParaRPr lang="cs-CZ" sz="1600" dirty="0">
              <a:solidFill>
                <a:srgbClr val="FF0000"/>
              </a:solidFill>
              <a:latin typeface="Arial" panose="020B0604020202020204" pitchFamily="34" charset="0"/>
            </a:endParaRPr>
          </a:p>
          <a:p>
            <a:pPr marL="0" indent="0" algn="ctr">
              <a:buNone/>
            </a:pPr>
            <a:r>
              <a:rPr lang="cs-CZ" sz="1800" dirty="0">
                <a:solidFill>
                  <a:srgbClr val="FF0000"/>
                </a:solidFill>
                <a:latin typeface="Arial" panose="020B0604020202020204" pitchFamily="34" charset="0"/>
              </a:rPr>
              <a:t>Výdaje spojené s realizací projektu za hranicí území MAS jsou vždy nezpůsobilé</a:t>
            </a:r>
            <a:r>
              <a:rPr lang="cs-CZ" sz="1600" dirty="0">
                <a:solidFill>
                  <a:srgbClr val="FF0000"/>
                </a:solidFill>
                <a:latin typeface="Arial" panose="020B0604020202020204" pitchFamily="34" charset="0"/>
              </a:rPr>
              <a:t>. </a:t>
            </a:r>
            <a:endParaRPr lang="cs-CZ" sz="1600" dirty="0">
              <a:solidFill>
                <a:srgbClr val="FF0000"/>
              </a:solidFill>
            </a:endParaRP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2</a:t>
            </a:fld>
            <a:endParaRPr lang="en-US" dirty="0"/>
          </a:p>
        </p:txBody>
      </p:sp>
      <p:pic>
        <p:nvPicPr>
          <p:cNvPr id="4" name="Picture 2" descr="\\nt1\O\Loga 2014_2020\IROP\Logolinky\RGB\JPG\IROP_CZ_RO_B_C RGB_malý.jpg"/>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657" y="1473499"/>
            <a:ext cx="4086722" cy="3550908"/>
          </a:xfrm>
          <a:prstGeom prst="rect">
            <a:avLst/>
          </a:prstGeom>
        </p:spPr>
      </p:pic>
      <p:pic>
        <p:nvPicPr>
          <p:cNvPr id="17" name="Obrázek 16">
            <a:extLst>
              <a:ext uri="{FF2B5EF4-FFF2-40B4-BE49-F238E27FC236}">
                <a16:creationId xmlns:a16="http://schemas.microsoft.com/office/drawing/2014/main" id="{486D1C58-7B3C-B34D-B626-8908BB619CE5}"/>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9" name="Obrázek 8">
            <a:extLst>
              <a:ext uri="{FF2B5EF4-FFF2-40B4-BE49-F238E27FC236}">
                <a16:creationId xmlns:a16="http://schemas.microsoft.com/office/drawing/2014/main" id="{5EA7E58E-E68F-6943-96C8-FF67C79772B5}"/>
              </a:ext>
            </a:extLst>
          </p:cNvPr>
          <p:cNvPicPr>
            <a:picLocks noChangeAspect="1"/>
          </p:cNvPicPr>
          <p:nvPr/>
        </p:nvPicPr>
        <p:blipFill>
          <a:blip r:embed="rId6"/>
          <a:stretch>
            <a:fillRect/>
          </a:stretch>
        </p:blipFill>
        <p:spPr>
          <a:xfrm>
            <a:off x="5731563" y="1995518"/>
            <a:ext cx="2506870" cy="2506870"/>
          </a:xfrm>
          <a:prstGeom prst="rect">
            <a:avLst/>
          </a:prstGeom>
        </p:spPr>
      </p:pic>
    </p:spTree>
    <p:extLst>
      <p:ext uri="{BB962C8B-B14F-4D97-AF65-F5344CB8AC3E}">
        <p14:creationId xmlns:p14="http://schemas.microsoft.com/office/powerpoint/2010/main" val="63511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9858" y="747358"/>
            <a:ext cx="8476090" cy="602010"/>
          </a:xfrm>
          <a:prstGeom prst="rect">
            <a:avLst/>
          </a:prstGeom>
        </p:spPr>
        <p:txBody>
          <a:bodyPr vert="horz" wrap="square" lIns="0" tIns="36245" rIns="0" bIns="0" rtlCol="0">
            <a:spAutoFit/>
          </a:bodyPr>
          <a:lstStyle/>
          <a:p>
            <a:pPr marL="154742">
              <a:spcBef>
                <a:spcPts val="285"/>
              </a:spcBef>
            </a:pPr>
            <a:r>
              <a:rPr sz="1100" b="1" spc="-71" dirty="0">
                <a:cs typeface="Trebuchet MS"/>
              </a:rPr>
              <a:t>1. </a:t>
            </a:r>
            <a:r>
              <a:rPr sz="1100" b="1" spc="-55" dirty="0">
                <a:cs typeface="Trebuchet MS"/>
              </a:rPr>
              <a:t>Registrace </a:t>
            </a:r>
            <a:r>
              <a:rPr sz="1100" b="1" spc="-32" dirty="0">
                <a:cs typeface="Trebuchet MS"/>
              </a:rPr>
              <a:t>do </a:t>
            </a:r>
            <a:r>
              <a:rPr sz="1100" b="1" spc="-51" dirty="0">
                <a:cs typeface="Trebuchet MS"/>
              </a:rPr>
              <a:t>portálu </a:t>
            </a:r>
            <a:r>
              <a:rPr sz="1100" b="1" spc="-32" dirty="0">
                <a:cs typeface="Trebuchet MS"/>
              </a:rPr>
              <a:t>IS</a:t>
            </a:r>
            <a:r>
              <a:rPr sz="1100" b="1" spc="-103" dirty="0">
                <a:cs typeface="Trebuchet MS"/>
              </a:rPr>
              <a:t> </a:t>
            </a:r>
            <a:r>
              <a:rPr sz="1100" b="1" spc="-42" dirty="0">
                <a:cs typeface="Trebuchet MS"/>
              </a:rPr>
              <a:t>KP14+</a:t>
            </a:r>
            <a:endParaRPr sz="1100" b="1" dirty="0">
              <a:cs typeface="Trebuchet MS"/>
            </a:endParaRPr>
          </a:p>
          <a:p>
            <a:pPr marL="8145" marR="3258">
              <a:lnSpc>
                <a:spcPct val="117300"/>
              </a:lnSpc>
              <a:spcBef>
                <a:spcPts val="32"/>
              </a:spcBef>
            </a:pPr>
            <a:r>
              <a:rPr sz="1100" spc="-38" dirty="0">
                <a:cs typeface="Arial"/>
              </a:rPr>
              <a:t>Pro </a:t>
            </a:r>
            <a:r>
              <a:rPr sz="1100" spc="-19" dirty="0">
                <a:cs typeface="Arial"/>
              </a:rPr>
              <a:t>přístup </a:t>
            </a:r>
            <a:r>
              <a:rPr sz="1100" spc="-29" dirty="0">
                <a:cs typeface="Arial"/>
              </a:rPr>
              <a:t>do </a:t>
            </a:r>
            <a:r>
              <a:rPr sz="1100" spc="-10" dirty="0">
                <a:cs typeface="Arial"/>
              </a:rPr>
              <a:t>portálu </a:t>
            </a:r>
            <a:r>
              <a:rPr sz="1100" spc="-83" dirty="0">
                <a:cs typeface="Arial"/>
              </a:rPr>
              <a:t>IS </a:t>
            </a:r>
            <a:r>
              <a:rPr sz="1100" spc="-71" dirty="0">
                <a:cs typeface="Arial"/>
              </a:rPr>
              <a:t>KP14+ </a:t>
            </a:r>
            <a:r>
              <a:rPr sz="1100" spc="-38" dirty="0">
                <a:cs typeface="Arial"/>
              </a:rPr>
              <a:t>na adrese </a:t>
            </a:r>
            <a:r>
              <a:rPr sz="1100" u="sng" spc="-22" dirty="0">
                <a:solidFill>
                  <a:srgbClr val="944F71"/>
                </a:solidFill>
                <a:uFill>
                  <a:solidFill>
                    <a:srgbClr val="944F71"/>
                  </a:solidFill>
                </a:uFill>
                <a:cs typeface="Arial"/>
                <a:hlinkClick r:id="rId2"/>
              </a:rPr>
              <a:t>https://mseu.mssf.cz</a:t>
            </a:r>
            <a:r>
              <a:rPr sz="1100" spc="-22" dirty="0">
                <a:solidFill>
                  <a:srgbClr val="944F71"/>
                </a:solidFill>
                <a:cs typeface="Arial"/>
                <a:hlinkClick r:id="rId2"/>
              </a:rPr>
              <a:t> </a:t>
            </a:r>
            <a:r>
              <a:rPr sz="1100" spc="-19" dirty="0">
                <a:cs typeface="Arial"/>
              </a:rPr>
              <a:t>je </a:t>
            </a:r>
            <a:r>
              <a:rPr sz="1100" spc="-16" dirty="0">
                <a:cs typeface="Arial"/>
              </a:rPr>
              <a:t>nutné </a:t>
            </a:r>
            <a:r>
              <a:rPr sz="1100" spc="-22" dirty="0">
                <a:cs typeface="Arial"/>
              </a:rPr>
              <a:t>provést registraci </a:t>
            </a:r>
            <a:r>
              <a:rPr sz="1100" spc="-32" dirty="0">
                <a:cs typeface="Arial"/>
              </a:rPr>
              <a:t>nového  </a:t>
            </a:r>
            <a:r>
              <a:rPr sz="1100" spc="-26" dirty="0">
                <a:cs typeface="Arial"/>
              </a:rPr>
              <a:t>uživatele </a:t>
            </a:r>
            <a:r>
              <a:rPr sz="1100" spc="-35" dirty="0">
                <a:cs typeface="Arial"/>
              </a:rPr>
              <a:t>přes </a:t>
            </a:r>
            <a:r>
              <a:rPr sz="1100" spc="-16" dirty="0">
                <a:cs typeface="Arial"/>
              </a:rPr>
              <a:t>tlačítko </a:t>
            </a:r>
            <a:r>
              <a:rPr sz="1100" spc="-26" dirty="0">
                <a:cs typeface="Arial"/>
              </a:rPr>
              <a:t>„</a:t>
            </a:r>
            <a:r>
              <a:rPr sz="1100" b="1" spc="-26" dirty="0">
                <a:cs typeface="Trebuchet MS"/>
              </a:rPr>
              <a:t>Registrace</a:t>
            </a:r>
            <a:r>
              <a:rPr sz="1100" spc="-26" dirty="0">
                <a:cs typeface="Arial"/>
              </a:rPr>
              <a:t>“ </a:t>
            </a:r>
            <a:r>
              <a:rPr sz="1100" spc="-38" dirty="0">
                <a:cs typeface="Arial"/>
              </a:rPr>
              <a:t>na </a:t>
            </a:r>
            <a:r>
              <a:rPr sz="1100" spc="-29" dirty="0">
                <a:cs typeface="Arial"/>
              </a:rPr>
              <a:t>úvodní</a:t>
            </a:r>
            <a:r>
              <a:rPr sz="1100" spc="-109" dirty="0">
                <a:cs typeface="Arial"/>
              </a:rPr>
              <a:t> </a:t>
            </a:r>
            <a:r>
              <a:rPr sz="1100" spc="-35" dirty="0">
                <a:cs typeface="Arial"/>
              </a:rPr>
              <a:t>obrazovce.</a:t>
            </a:r>
            <a:endParaRPr sz="1100" dirty="0">
              <a:cs typeface="Arial"/>
            </a:endParaRPr>
          </a:p>
        </p:txBody>
      </p:sp>
      <p:sp>
        <p:nvSpPr>
          <p:cNvPr id="3" name="object 3"/>
          <p:cNvSpPr txBox="1"/>
          <p:nvPr/>
        </p:nvSpPr>
        <p:spPr>
          <a:xfrm>
            <a:off x="349857" y="4751527"/>
            <a:ext cx="8476091" cy="1187613"/>
          </a:xfrm>
          <a:prstGeom prst="rect">
            <a:avLst/>
          </a:prstGeom>
        </p:spPr>
        <p:txBody>
          <a:bodyPr vert="horz" wrap="square" lIns="0" tIns="8552" rIns="0" bIns="0" rtlCol="0">
            <a:spAutoFit/>
          </a:bodyPr>
          <a:lstStyle/>
          <a:p>
            <a:pPr marL="1301053">
              <a:spcBef>
                <a:spcPts val="67"/>
              </a:spcBef>
            </a:pPr>
            <a:r>
              <a:rPr lang="cs-CZ" sz="1100" spc="-45" dirty="0">
                <a:cs typeface="Arial"/>
              </a:rPr>
              <a:t>				</a:t>
            </a:r>
            <a:r>
              <a:rPr sz="1100" spc="-45" dirty="0" err="1">
                <a:cs typeface="Arial"/>
              </a:rPr>
              <a:t>Obrázek</a:t>
            </a:r>
            <a:r>
              <a:rPr sz="1100" spc="-45" dirty="0">
                <a:cs typeface="Arial"/>
              </a:rPr>
              <a:t> </a:t>
            </a:r>
            <a:r>
              <a:rPr sz="1100" spc="-35" dirty="0">
                <a:cs typeface="Arial"/>
              </a:rPr>
              <a:t>1 </a:t>
            </a:r>
            <a:r>
              <a:rPr sz="1100" spc="-19" dirty="0">
                <a:cs typeface="Arial"/>
              </a:rPr>
              <a:t>- </a:t>
            </a:r>
            <a:r>
              <a:rPr sz="1100" spc="-42" dirty="0">
                <a:cs typeface="Arial"/>
              </a:rPr>
              <a:t>Registrace </a:t>
            </a:r>
            <a:r>
              <a:rPr sz="1100" spc="-22" dirty="0">
                <a:cs typeface="Arial"/>
              </a:rPr>
              <a:t>do </a:t>
            </a:r>
            <a:r>
              <a:rPr sz="1100" spc="-83" dirty="0">
                <a:cs typeface="Arial"/>
              </a:rPr>
              <a:t>IS</a:t>
            </a:r>
            <a:r>
              <a:rPr sz="1100" spc="-112" dirty="0">
                <a:cs typeface="Arial"/>
              </a:rPr>
              <a:t> </a:t>
            </a:r>
            <a:r>
              <a:rPr sz="1100" spc="-71" dirty="0">
                <a:cs typeface="Arial"/>
              </a:rPr>
              <a:t>KP14+</a:t>
            </a:r>
            <a:endParaRPr sz="1100" dirty="0">
              <a:cs typeface="Arial"/>
            </a:endParaRPr>
          </a:p>
          <a:p>
            <a:pPr marL="8145" marR="3258" algn="just">
              <a:lnSpc>
                <a:spcPct val="117300"/>
              </a:lnSpc>
              <a:spcBef>
                <a:spcPts val="632"/>
              </a:spcBef>
            </a:pPr>
            <a:r>
              <a:rPr sz="1100" spc="-26" dirty="0">
                <a:cs typeface="Arial"/>
              </a:rPr>
              <a:t>Uživatel</a:t>
            </a:r>
            <a:r>
              <a:rPr sz="1100" spc="-64" dirty="0">
                <a:cs typeface="Arial"/>
              </a:rPr>
              <a:t> </a:t>
            </a:r>
            <a:r>
              <a:rPr sz="1100" spc="-26" dirty="0">
                <a:cs typeface="Arial"/>
              </a:rPr>
              <a:t>vyplní</a:t>
            </a:r>
            <a:r>
              <a:rPr sz="1100" spc="-58" dirty="0">
                <a:cs typeface="Arial"/>
              </a:rPr>
              <a:t> </a:t>
            </a:r>
            <a:r>
              <a:rPr sz="1100" spc="-48" dirty="0">
                <a:cs typeface="Arial"/>
              </a:rPr>
              <a:t>všechna </a:t>
            </a:r>
            <a:r>
              <a:rPr sz="1100" spc="-29" dirty="0">
                <a:cs typeface="Arial"/>
              </a:rPr>
              <a:t>povinná</a:t>
            </a:r>
            <a:r>
              <a:rPr sz="1100" spc="-48" dirty="0">
                <a:cs typeface="Arial"/>
              </a:rPr>
              <a:t> </a:t>
            </a:r>
            <a:r>
              <a:rPr sz="1100" spc="-19" dirty="0">
                <a:cs typeface="Arial"/>
              </a:rPr>
              <a:t>pole.</a:t>
            </a:r>
            <a:r>
              <a:rPr sz="1100" spc="-58" dirty="0">
                <a:cs typeface="Arial"/>
              </a:rPr>
              <a:t> </a:t>
            </a:r>
            <a:r>
              <a:rPr sz="1100" spc="-38" dirty="0">
                <a:cs typeface="Arial"/>
              </a:rPr>
              <a:t>Povinná</a:t>
            </a:r>
            <a:r>
              <a:rPr sz="1100" spc="-48" dirty="0">
                <a:cs typeface="Arial"/>
              </a:rPr>
              <a:t> </a:t>
            </a:r>
            <a:r>
              <a:rPr sz="1100" spc="-22" dirty="0">
                <a:cs typeface="Arial"/>
              </a:rPr>
              <a:t>pole</a:t>
            </a:r>
            <a:r>
              <a:rPr sz="1100" spc="-55" dirty="0">
                <a:cs typeface="Arial"/>
              </a:rPr>
              <a:t> </a:t>
            </a:r>
            <a:r>
              <a:rPr sz="1100" spc="-32" dirty="0">
                <a:cs typeface="Arial"/>
              </a:rPr>
              <a:t>jsou</a:t>
            </a:r>
            <a:r>
              <a:rPr sz="1100" spc="-48" dirty="0">
                <a:cs typeface="Arial"/>
              </a:rPr>
              <a:t> </a:t>
            </a:r>
            <a:r>
              <a:rPr sz="1100" spc="-29" dirty="0">
                <a:cs typeface="Arial"/>
              </a:rPr>
              <a:t>podbarvena</a:t>
            </a:r>
            <a:r>
              <a:rPr sz="1100" spc="-48" dirty="0">
                <a:cs typeface="Arial"/>
              </a:rPr>
              <a:t> </a:t>
            </a:r>
            <a:r>
              <a:rPr sz="1100" spc="-16" dirty="0">
                <a:cs typeface="Arial"/>
              </a:rPr>
              <a:t>žlutou</a:t>
            </a:r>
            <a:r>
              <a:rPr sz="1100" spc="-58" dirty="0">
                <a:cs typeface="Arial"/>
              </a:rPr>
              <a:t> </a:t>
            </a:r>
            <a:r>
              <a:rPr sz="1100" spc="-26" dirty="0">
                <a:cs typeface="Arial"/>
              </a:rPr>
              <a:t>barvou.</a:t>
            </a:r>
            <a:r>
              <a:rPr sz="1100" spc="-51" dirty="0">
                <a:cs typeface="Arial"/>
              </a:rPr>
              <a:t> </a:t>
            </a:r>
            <a:r>
              <a:rPr sz="1100" spc="-32" dirty="0">
                <a:cs typeface="Arial"/>
              </a:rPr>
              <a:t>E-mailovou</a:t>
            </a:r>
            <a:r>
              <a:rPr sz="1100" spc="-58" dirty="0">
                <a:cs typeface="Arial"/>
              </a:rPr>
              <a:t> </a:t>
            </a:r>
            <a:r>
              <a:rPr sz="1100" spc="-35" dirty="0">
                <a:cs typeface="Arial"/>
              </a:rPr>
              <a:t>adresu  </a:t>
            </a:r>
            <a:r>
              <a:rPr sz="1100" spc="-55" dirty="0">
                <a:cs typeface="Arial"/>
              </a:rPr>
              <a:t>a </a:t>
            </a:r>
            <a:r>
              <a:rPr sz="1100" spc="-19" dirty="0">
                <a:cs typeface="Arial"/>
              </a:rPr>
              <a:t>mobilní </a:t>
            </a:r>
            <a:r>
              <a:rPr sz="1100" spc="-10" dirty="0">
                <a:cs typeface="Arial"/>
              </a:rPr>
              <a:t>telefon </a:t>
            </a:r>
            <a:r>
              <a:rPr sz="1100" spc="-26" dirty="0">
                <a:cs typeface="Arial"/>
              </a:rPr>
              <a:t>vyplní </a:t>
            </a:r>
            <a:r>
              <a:rPr sz="1100" b="1" spc="-48" dirty="0">
                <a:cs typeface="Trebuchet MS"/>
              </a:rPr>
              <a:t>PODLE </a:t>
            </a:r>
            <a:r>
              <a:rPr sz="1100" b="1" spc="-45" dirty="0">
                <a:cs typeface="Trebuchet MS"/>
              </a:rPr>
              <a:t>SKUTEČNOSTI, </a:t>
            </a:r>
            <a:r>
              <a:rPr sz="1100" spc="-19" dirty="0">
                <a:cs typeface="Arial"/>
              </a:rPr>
              <a:t>protože </a:t>
            </a:r>
            <a:r>
              <a:rPr sz="1100" spc="-32" dirty="0">
                <a:cs typeface="Arial"/>
              </a:rPr>
              <a:t>k dokončení </a:t>
            </a:r>
            <a:r>
              <a:rPr sz="1100" spc="-29" dirty="0">
                <a:cs typeface="Arial"/>
              </a:rPr>
              <a:t>registrace </a:t>
            </a:r>
            <a:r>
              <a:rPr sz="1100" spc="-42" dirty="0">
                <a:cs typeface="Arial"/>
              </a:rPr>
              <a:t>musí </a:t>
            </a:r>
            <a:r>
              <a:rPr sz="1100" spc="-6" dirty="0">
                <a:cs typeface="Arial"/>
              </a:rPr>
              <a:t>být </a:t>
            </a:r>
            <a:r>
              <a:rPr sz="1100" spc="-22" dirty="0">
                <a:cs typeface="Arial"/>
              </a:rPr>
              <a:t>potvrzen  </a:t>
            </a:r>
            <a:r>
              <a:rPr sz="1100" spc="-29" dirty="0">
                <a:cs typeface="Arial"/>
              </a:rPr>
              <a:t>aktivační klíč, </a:t>
            </a:r>
            <a:r>
              <a:rPr sz="1100" spc="-13" dirty="0">
                <a:cs typeface="Arial"/>
              </a:rPr>
              <a:t>který </a:t>
            </a:r>
            <a:r>
              <a:rPr sz="1100" spc="-29" dirty="0">
                <a:cs typeface="Arial"/>
              </a:rPr>
              <a:t>bude </a:t>
            </a:r>
            <a:r>
              <a:rPr sz="1100" spc="-51" dirty="0">
                <a:cs typeface="Arial"/>
              </a:rPr>
              <a:t>zaslán </a:t>
            </a:r>
            <a:r>
              <a:rPr sz="1100" spc="-32" dirty="0">
                <a:cs typeface="Arial"/>
              </a:rPr>
              <a:t>pomocí </a:t>
            </a:r>
            <a:r>
              <a:rPr sz="1100" spc="-93" dirty="0">
                <a:cs typeface="Arial"/>
              </a:rPr>
              <a:t>SMS </a:t>
            </a:r>
            <a:r>
              <a:rPr sz="1100" spc="-38" dirty="0">
                <a:cs typeface="Arial"/>
              </a:rPr>
              <a:t>zprávy na </a:t>
            </a:r>
            <a:r>
              <a:rPr sz="1100" spc="-16" dirty="0">
                <a:cs typeface="Arial"/>
              </a:rPr>
              <a:t>mobilní </a:t>
            </a:r>
            <a:r>
              <a:rPr sz="1100" spc="-13" dirty="0">
                <a:cs typeface="Arial"/>
              </a:rPr>
              <a:t>telefon. </a:t>
            </a:r>
            <a:r>
              <a:rPr sz="1100" spc="-61" dirty="0">
                <a:cs typeface="Arial"/>
              </a:rPr>
              <a:t>Po </a:t>
            </a:r>
            <a:r>
              <a:rPr sz="1100" spc="-45" dirty="0">
                <a:cs typeface="Arial"/>
              </a:rPr>
              <a:t>zadání </a:t>
            </a:r>
            <a:r>
              <a:rPr sz="1100" spc="-29" dirty="0">
                <a:cs typeface="Arial"/>
              </a:rPr>
              <a:t>aktivačního </a:t>
            </a:r>
            <a:r>
              <a:rPr sz="1100" spc="-35" dirty="0">
                <a:cs typeface="Arial"/>
              </a:rPr>
              <a:t>klíče </a:t>
            </a:r>
            <a:r>
              <a:rPr sz="1100" spc="-22" dirty="0">
                <a:cs typeface="Arial"/>
              </a:rPr>
              <a:t>do  </a:t>
            </a:r>
            <a:r>
              <a:rPr sz="1100" spc="-10" dirty="0">
                <a:cs typeface="Arial"/>
              </a:rPr>
              <a:t>portálu </a:t>
            </a:r>
            <a:r>
              <a:rPr sz="1100" spc="-48" dirty="0">
                <a:cs typeface="Arial"/>
              </a:rPr>
              <a:t>zašle </a:t>
            </a:r>
            <a:r>
              <a:rPr sz="1100" spc="-38" dirty="0">
                <a:cs typeface="Arial"/>
              </a:rPr>
              <a:t>systém </a:t>
            </a:r>
            <a:r>
              <a:rPr sz="1100" spc="-22" dirty="0">
                <a:cs typeface="Arial"/>
              </a:rPr>
              <a:t>e-mail </a:t>
            </a:r>
            <a:r>
              <a:rPr sz="1100" spc="-77" dirty="0">
                <a:cs typeface="Arial"/>
              </a:rPr>
              <a:t>s </a:t>
            </a:r>
            <a:r>
              <a:rPr sz="1100" spc="-29" dirty="0">
                <a:cs typeface="Arial"/>
              </a:rPr>
              <a:t>aktivačním </a:t>
            </a:r>
            <a:r>
              <a:rPr sz="1100" spc="-96" dirty="0">
                <a:cs typeface="Arial"/>
              </a:rPr>
              <a:t>URL </a:t>
            </a:r>
            <a:r>
              <a:rPr sz="1100" spc="-38" dirty="0">
                <a:cs typeface="Arial"/>
              </a:rPr>
              <a:t>odkazem na zadanou </a:t>
            </a:r>
            <a:r>
              <a:rPr sz="1100" spc="-26" dirty="0">
                <a:cs typeface="Arial"/>
              </a:rPr>
              <a:t>emailovou</a:t>
            </a:r>
            <a:r>
              <a:rPr sz="1100" spc="-99" dirty="0">
                <a:cs typeface="Arial"/>
              </a:rPr>
              <a:t> </a:t>
            </a:r>
            <a:r>
              <a:rPr sz="1100" spc="-32" dirty="0">
                <a:cs typeface="Arial"/>
              </a:rPr>
              <a:t>adresu.</a:t>
            </a:r>
            <a:endParaRPr sz="1100" dirty="0">
              <a:cs typeface="Arial"/>
            </a:endParaRPr>
          </a:p>
          <a:p>
            <a:pPr>
              <a:spcBef>
                <a:spcPts val="10"/>
              </a:spcBef>
            </a:pPr>
            <a:endParaRPr sz="1100" dirty="0">
              <a:cs typeface="Times New Roman"/>
            </a:endParaRPr>
          </a:p>
          <a:p>
            <a:pPr marL="8145" algn="just"/>
            <a:r>
              <a:rPr sz="1100" spc="-64" dirty="0">
                <a:cs typeface="Arial"/>
              </a:rPr>
              <a:t>Po </a:t>
            </a:r>
            <a:r>
              <a:rPr sz="1100" spc="-26" dirty="0">
                <a:cs typeface="Arial"/>
              </a:rPr>
              <a:t>vyplnění </a:t>
            </a:r>
            <a:r>
              <a:rPr sz="1100" spc="-29" dirty="0">
                <a:cs typeface="Arial"/>
              </a:rPr>
              <a:t>registračních </a:t>
            </a:r>
            <a:r>
              <a:rPr sz="1100" spc="-26" dirty="0">
                <a:cs typeface="Arial"/>
              </a:rPr>
              <a:t>údajů, </a:t>
            </a:r>
            <a:r>
              <a:rPr sz="1100" spc="-19" dirty="0">
                <a:cs typeface="Arial"/>
              </a:rPr>
              <a:t>klikne </a:t>
            </a:r>
            <a:r>
              <a:rPr sz="1100" spc="-22" dirty="0">
                <a:cs typeface="Arial"/>
              </a:rPr>
              <a:t>uživatel </a:t>
            </a:r>
            <a:r>
              <a:rPr sz="1100" spc="-38" dirty="0">
                <a:cs typeface="Arial"/>
              </a:rPr>
              <a:t>na </a:t>
            </a:r>
            <a:r>
              <a:rPr sz="1100" spc="-16" dirty="0">
                <a:cs typeface="Arial"/>
              </a:rPr>
              <a:t>tlačítko </a:t>
            </a:r>
            <a:r>
              <a:rPr sz="1100" spc="-22" dirty="0">
                <a:cs typeface="Arial"/>
              </a:rPr>
              <a:t>„</a:t>
            </a:r>
            <a:r>
              <a:rPr sz="1100" b="1" spc="-22" dirty="0">
                <a:cs typeface="Trebuchet MS"/>
              </a:rPr>
              <a:t>Odeslat </a:t>
            </a:r>
            <a:r>
              <a:rPr sz="1100" b="1" spc="-42" dirty="0">
                <a:cs typeface="Trebuchet MS"/>
              </a:rPr>
              <a:t>registrační</a:t>
            </a:r>
            <a:r>
              <a:rPr sz="1100" b="1" spc="-144" dirty="0">
                <a:cs typeface="Trebuchet MS"/>
              </a:rPr>
              <a:t> </a:t>
            </a:r>
            <a:r>
              <a:rPr sz="1100" b="1" spc="-29" dirty="0">
                <a:cs typeface="Trebuchet MS"/>
              </a:rPr>
              <a:t>údaje</a:t>
            </a:r>
            <a:r>
              <a:rPr sz="1100" spc="-29" dirty="0">
                <a:cs typeface="Arial"/>
              </a:rPr>
              <a:t>“.</a:t>
            </a:r>
            <a:endParaRPr sz="1100" dirty="0">
              <a:cs typeface="Arial"/>
            </a:endParaRPr>
          </a:p>
        </p:txBody>
      </p:sp>
      <p:sp>
        <p:nvSpPr>
          <p:cNvPr id="4" name="object 4"/>
          <p:cNvSpPr/>
          <p:nvPr/>
        </p:nvSpPr>
        <p:spPr>
          <a:xfrm>
            <a:off x="2264376" y="1394646"/>
            <a:ext cx="4645307" cy="3209174"/>
          </a:xfrm>
          <a:prstGeom prst="rect">
            <a:avLst/>
          </a:prstGeom>
          <a:blipFill>
            <a:blip r:embed="rId3" cstate="print"/>
            <a:stretch>
              <a:fillRect/>
            </a:stretch>
          </a:blipFill>
        </p:spPr>
        <p:txBody>
          <a:bodyPr wrap="square" lIns="0" tIns="0" rIns="0" bIns="0" rtlCol="0"/>
          <a:lstStyle/>
          <a:p>
            <a:pPr algn="ctr"/>
            <a:endParaRPr sz="1154" dirty="0"/>
          </a:p>
        </p:txBody>
      </p:sp>
      <p:sp>
        <p:nvSpPr>
          <p:cNvPr id="10" name="Zástupný symbol pro číslo snímku 9">
            <a:extLst>
              <a:ext uri="{FF2B5EF4-FFF2-40B4-BE49-F238E27FC236}">
                <a16:creationId xmlns:a16="http://schemas.microsoft.com/office/drawing/2014/main" id="{E7A8D3FB-5B38-354F-ACF8-651C5F116209}"/>
              </a:ext>
            </a:extLst>
          </p:cNvPr>
          <p:cNvSpPr>
            <a:spLocks noGrp="1"/>
          </p:cNvSpPr>
          <p:nvPr>
            <p:ph type="sldNum" sz="quarter" idx="12"/>
          </p:nvPr>
        </p:nvSpPr>
        <p:spPr/>
        <p:txBody>
          <a:bodyPr/>
          <a:lstStyle/>
          <a:p>
            <a:fld id="{CA6B5227-2C6F-B94D-9D8F-826F9170706D}" type="slidenum">
              <a:rPr lang="en-US" smtClean="0"/>
              <a:t>20</a:t>
            </a:fld>
            <a:endParaRPr lang="en-US" dirty="0"/>
          </a:p>
        </p:txBody>
      </p:sp>
      <p:sp>
        <p:nvSpPr>
          <p:cNvPr id="15" name="Obdélník 14">
            <a:extLst>
              <a:ext uri="{FF2B5EF4-FFF2-40B4-BE49-F238E27FC236}">
                <a16:creationId xmlns:a16="http://schemas.microsoft.com/office/drawing/2014/main" id="{199ACE14-AD11-F943-9479-9E9017ED3B7F}"/>
              </a:ext>
            </a:extLst>
          </p:cNvPr>
          <p:cNvSpPr/>
          <p:nvPr/>
        </p:nvSpPr>
        <p:spPr>
          <a:xfrm>
            <a:off x="349857" y="63610"/>
            <a:ext cx="8476091" cy="760208"/>
          </a:xfrm>
          <a:prstGeom prst="rect">
            <a:avLst/>
          </a:prstGeom>
        </p:spPr>
        <p:txBody>
          <a:bodyPr wrap="square">
            <a:spAutoFit/>
          </a:bodyPr>
          <a:lstStyle/>
          <a:p>
            <a:pPr marR="5080" algn="ctr">
              <a:lnSpc>
                <a:spcPct val="116799"/>
              </a:lnSpc>
              <a:spcBef>
                <a:spcPts val="100"/>
              </a:spcBef>
            </a:pPr>
            <a:r>
              <a:rPr lang="cs-CZ" sz="2000" b="1" spc="-5" dirty="0">
                <a:solidFill>
                  <a:srgbClr val="0070C0"/>
                </a:solidFill>
                <a:cs typeface="Calibri"/>
              </a:rPr>
              <a:t>Registrace a přihlášení uživatele do portálu IS KP</a:t>
            </a:r>
            <a:r>
              <a:rPr lang="cs-CZ" sz="2000" b="1" spc="-20" dirty="0">
                <a:solidFill>
                  <a:srgbClr val="0070C0"/>
                </a:solidFill>
                <a:cs typeface="Calibri"/>
              </a:rPr>
              <a:t> </a:t>
            </a:r>
            <a:r>
              <a:rPr lang="cs-CZ" sz="2000" b="1" spc="-5" dirty="0">
                <a:solidFill>
                  <a:srgbClr val="0070C0"/>
                </a:solidFill>
                <a:cs typeface="Calibri"/>
              </a:rPr>
              <a:t>14+</a:t>
            </a:r>
            <a:endParaRPr lang="cs-CZ" sz="2000" dirty="0">
              <a:solidFill>
                <a:srgbClr val="0070C0"/>
              </a:solidFill>
              <a:cs typeface="Calibri"/>
            </a:endParaRPr>
          </a:p>
          <a:p>
            <a:pPr algn="ctr">
              <a:spcBef>
                <a:spcPts val="5"/>
              </a:spcBef>
            </a:pPr>
            <a:r>
              <a:rPr lang="cs-CZ" sz="2000" b="1" spc="-5" dirty="0">
                <a:solidFill>
                  <a:srgbClr val="0070C0"/>
                </a:solidFill>
                <a:cs typeface="Calibri"/>
              </a:rPr>
              <a:t>Aplikace</a:t>
            </a:r>
            <a:r>
              <a:rPr lang="cs-CZ" sz="2000" b="1" spc="-10" dirty="0">
                <a:solidFill>
                  <a:srgbClr val="0070C0"/>
                </a:solidFill>
                <a:cs typeface="Calibri"/>
              </a:rPr>
              <a:t> MS2014+</a:t>
            </a:r>
          </a:p>
        </p:txBody>
      </p:sp>
      <p:pic>
        <p:nvPicPr>
          <p:cNvPr id="9" name="Picture 2" descr="\\nt1\O\Loga 2014_2020\IROP\Logolinky\RGB\JPG\IROP_CZ_RO_B_C RGB_malý.jpg">
            <a:extLst>
              <a:ext uri="{FF2B5EF4-FFF2-40B4-BE49-F238E27FC236}">
                <a16:creationId xmlns:a16="http://schemas.microsoft.com/office/drawing/2014/main" id="{C80E9F2C-6804-5848-AB14-5355779BA5F3}"/>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id="{05C86A6E-8E91-5E43-91FD-58473C708AE8}"/>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spTree>
    <p:extLst>
      <p:ext uri="{BB962C8B-B14F-4D97-AF65-F5344CB8AC3E}">
        <p14:creationId xmlns:p14="http://schemas.microsoft.com/office/powerpoint/2010/main" val="105469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441" y="3034223"/>
            <a:ext cx="8762337" cy="743324"/>
          </a:xfrm>
          <a:prstGeom prst="rect">
            <a:avLst/>
          </a:prstGeom>
        </p:spPr>
        <p:txBody>
          <a:bodyPr vert="horz" wrap="square" lIns="0" tIns="8552" rIns="0" bIns="0" rtlCol="0">
            <a:spAutoFit/>
          </a:bodyPr>
          <a:lstStyle/>
          <a:p>
            <a:pPr marL="1002996">
              <a:spcBef>
                <a:spcPts val="67"/>
              </a:spcBef>
            </a:pPr>
            <a:r>
              <a:rPr lang="cs-CZ" sz="1100" spc="-45" dirty="0">
                <a:cs typeface="Arial"/>
              </a:rPr>
              <a:t>				</a:t>
            </a:r>
            <a:r>
              <a:rPr sz="1100" spc="-45" dirty="0" err="1">
                <a:cs typeface="Arial"/>
              </a:rPr>
              <a:t>Obrázek</a:t>
            </a:r>
            <a:r>
              <a:rPr sz="1100" spc="-45" dirty="0">
                <a:cs typeface="Arial"/>
              </a:rPr>
              <a:t> </a:t>
            </a:r>
            <a:r>
              <a:rPr sz="1100" spc="-35" dirty="0">
                <a:cs typeface="Arial"/>
              </a:rPr>
              <a:t>2 </a:t>
            </a:r>
            <a:r>
              <a:rPr sz="1100" spc="-19" dirty="0">
                <a:cs typeface="Arial"/>
              </a:rPr>
              <a:t>- </a:t>
            </a:r>
            <a:r>
              <a:rPr sz="1100" spc="-32" dirty="0">
                <a:cs typeface="Arial"/>
              </a:rPr>
              <a:t>Vyplnění </a:t>
            </a:r>
            <a:r>
              <a:rPr sz="1100" spc="-55" dirty="0">
                <a:cs typeface="Arial"/>
              </a:rPr>
              <a:t>a </a:t>
            </a:r>
            <a:r>
              <a:rPr sz="1100" spc="-35" dirty="0">
                <a:cs typeface="Arial"/>
              </a:rPr>
              <a:t>odeslání </a:t>
            </a:r>
            <a:r>
              <a:rPr sz="1100" spc="-29" dirty="0">
                <a:cs typeface="Arial"/>
              </a:rPr>
              <a:t>registračních</a:t>
            </a:r>
            <a:r>
              <a:rPr sz="1100" spc="-93" dirty="0">
                <a:cs typeface="Arial"/>
              </a:rPr>
              <a:t> </a:t>
            </a:r>
            <a:r>
              <a:rPr sz="1100" spc="-22" dirty="0">
                <a:cs typeface="Arial"/>
              </a:rPr>
              <a:t>údajů</a:t>
            </a:r>
            <a:endParaRPr sz="1100" dirty="0">
              <a:cs typeface="Arial"/>
            </a:endParaRPr>
          </a:p>
          <a:p>
            <a:pPr>
              <a:spcBef>
                <a:spcPts val="10"/>
              </a:spcBef>
            </a:pPr>
            <a:endParaRPr sz="1100" dirty="0">
              <a:cs typeface="Times New Roman"/>
            </a:endParaRPr>
          </a:p>
          <a:p>
            <a:pPr marL="8145" marR="3258">
              <a:lnSpc>
                <a:spcPct val="116500"/>
              </a:lnSpc>
            </a:pPr>
            <a:r>
              <a:rPr sz="1100" spc="-61" dirty="0">
                <a:cs typeface="Arial"/>
              </a:rPr>
              <a:t>Po</a:t>
            </a:r>
            <a:r>
              <a:rPr sz="1100" spc="-77" dirty="0">
                <a:cs typeface="Arial"/>
              </a:rPr>
              <a:t> </a:t>
            </a:r>
            <a:r>
              <a:rPr sz="1100" spc="-35" dirty="0">
                <a:cs typeface="Arial"/>
              </a:rPr>
              <a:t>odeslání</a:t>
            </a:r>
            <a:r>
              <a:rPr sz="1100" spc="-71" dirty="0">
                <a:cs typeface="Arial"/>
              </a:rPr>
              <a:t> </a:t>
            </a:r>
            <a:r>
              <a:rPr sz="1100" spc="-29" dirty="0">
                <a:cs typeface="Arial"/>
              </a:rPr>
              <a:t>registračních</a:t>
            </a:r>
            <a:r>
              <a:rPr sz="1100" spc="-73" dirty="0">
                <a:cs typeface="Arial"/>
              </a:rPr>
              <a:t> </a:t>
            </a:r>
            <a:r>
              <a:rPr sz="1100" spc="-22" dirty="0">
                <a:cs typeface="Arial"/>
              </a:rPr>
              <a:t>údajů</a:t>
            </a:r>
            <a:r>
              <a:rPr sz="1100" spc="-73" dirty="0">
                <a:cs typeface="Arial"/>
              </a:rPr>
              <a:t> </a:t>
            </a:r>
            <a:r>
              <a:rPr sz="1100" spc="-38" dirty="0">
                <a:cs typeface="Arial"/>
              </a:rPr>
              <a:t>systém</a:t>
            </a:r>
            <a:r>
              <a:rPr sz="1100" spc="-67" dirty="0">
                <a:cs typeface="Arial"/>
              </a:rPr>
              <a:t> </a:t>
            </a:r>
            <a:r>
              <a:rPr sz="1100" spc="-51" dirty="0">
                <a:cs typeface="Arial"/>
              </a:rPr>
              <a:t>zašle</a:t>
            </a:r>
            <a:r>
              <a:rPr sz="1100" spc="-71" dirty="0">
                <a:cs typeface="Arial"/>
              </a:rPr>
              <a:t> </a:t>
            </a:r>
            <a:r>
              <a:rPr sz="1100" spc="-38" dirty="0">
                <a:cs typeface="Arial"/>
              </a:rPr>
              <a:t>na</a:t>
            </a:r>
            <a:r>
              <a:rPr sz="1100" spc="-71" dirty="0">
                <a:cs typeface="Arial"/>
              </a:rPr>
              <a:t> </a:t>
            </a:r>
            <a:r>
              <a:rPr sz="1100" spc="-48" dirty="0">
                <a:cs typeface="Arial"/>
              </a:rPr>
              <a:t>zadané</a:t>
            </a:r>
            <a:r>
              <a:rPr sz="1100" spc="-71" dirty="0">
                <a:cs typeface="Arial"/>
              </a:rPr>
              <a:t> </a:t>
            </a:r>
            <a:r>
              <a:rPr sz="1100" spc="-16" dirty="0">
                <a:cs typeface="Arial"/>
              </a:rPr>
              <a:t>telefonní</a:t>
            </a:r>
            <a:r>
              <a:rPr sz="1100" spc="-71" dirty="0">
                <a:cs typeface="Arial"/>
              </a:rPr>
              <a:t> </a:t>
            </a:r>
            <a:r>
              <a:rPr sz="1100" spc="-38" dirty="0">
                <a:cs typeface="Arial"/>
              </a:rPr>
              <a:t>číslo</a:t>
            </a:r>
            <a:r>
              <a:rPr sz="1100" spc="-67" dirty="0">
                <a:cs typeface="Arial"/>
              </a:rPr>
              <a:t> </a:t>
            </a:r>
            <a:r>
              <a:rPr sz="1100" spc="-64" dirty="0">
                <a:cs typeface="Arial"/>
              </a:rPr>
              <a:t>sms</a:t>
            </a:r>
            <a:r>
              <a:rPr sz="1100" spc="-80" dirty="0">
                <a:cs typeface="Arial"/>
              </a:rPr>
              <a:t> </a:t>
            </a:r>
            <a:r>
              <a:rPr sz="1100" spc="-77" dirty="0">
                <a:cs typeface="Arial"/>
              </a:rPr>
              <a:t>s</a:t>
            </a:r>
            <a:r>
              <a:rPr sz="1100" spc="-26" dirty="0">
                <a:cs typeface="Arial"/>
              </a:rPr>
              <a:t> </a:t>
            </a:r>
            <a:r>
              <a:rPr sz="1100" spc="-29" dirty="0">
                <a:cs typeface="Arial"/>
              </a:rPr>
              <a:t>aktivačním</a:t>
            </a:r>
            <a:r>
              <a:rPr sz="1100" spc="-67" dirty="0">
                <a:cs typeface="Arial"/>
              </a:rPr>
              <a:t> </a:t>
            </a:r>
            <a:r>
              <a:rPr sz="1100" spc="-32" dirty="0">
                <a:cs typeface="Arial"/>
              </a:rPr>
              <a:t>klíčem</a:t>
            </a:r>
            <a:r>
              <a:rPr sz="1100" spc="-64" dirty="0">
                <a:cs typeface="Arial"/>
              </a:rPr>
              <a:t> </a:t>
            </a:r>
            <a:r>
              <a:rPr sz="1100" spc="-55" dirty="0">
                <a:cs typeface="Arial"/>
              </a:rPr>
              <a:t>a</a:t>
            </a:r>
            <a:r>
              <a:rPr sz="1100" spc="-71" dirty="0">
                <a:cs typeface="Arial"/>
              </a:rPr>
              <a:t> </a:t>
            </a:r>
            <a:r>
              <a:rPr sz="1100" spc="-42" dirty="0">
                <a:cs typeface="Arial"/>
              </a:rPr>
              <a:t>zobrazí  </a:t>
            </a:r>
            <a:r>
              <a:rPr sz="1100" spc="-35" dirty="0">
                <a:cs typeface="Arial"/>
              </a:rPr>
              <a:t>v</a:t>
            </a:r>
            <a:r>
              <a:rPr sz="1100" spc="-32" dirty="0">
                <a:cs typeface="Arial"/>
              </a:rPr>
              <a:t> </a:t>
            </a:r>
            <a:r>
              <a:rPr sz="1100" spc="-26" dirty="0">
                <a:cs typeface="Arial"/>
              </a:rPr>
              <a:t>registračním</a:t>
            </a:r>
            <a:r>
              <a:rPr sz="1100" spc="-67" dirty="0">
                <a:cs typeface="Arial"/>
              </a:rPr>
              <a:t> </a:t>
            </a:r>
            <a:r>
              <a:rPr sz="1100" spc="-10" dirty="0">
                <a:cs typeface="Arial"/>
              </a:rPr>
              <a:t>formuláři</a:t>
            </a:r>
            <a:r>
              <a:rPr sz="1100" spc="-67" dirty="0">
                <a:cs typeface="Arial"/>
              </a:rPr>
              <a:t> </a:t>
            </a:r>
            <a:r>
              <a:rPr sz="1100" spc="-35" dirty="0">
                <a:cs typeface="Arial"/>
              </a:rPr>
              <a:t>nové</a:t>
            </a:r>
            <a:r>
              <a:rPr sz="1100" spc="-71" dirty="0">
                <a:cs typeface="Arial"/>
              </a:rPr>
              <a:t> </a:t>
            </a:r>
            <a:r>
              <a:rPr sz="1100" spc="-19" dirty="0">
                <a:cs typeface="Arial"/>
              </a:rPr>
              <a:t>pole</a:t>
            </a:r>
            <a:r>
              <a:rPr sz="1100" spc="-83" dirty="0">
                <a:cs typeface="Arial"/>
              </a:rPr>
              <a:t> </a:t>
            </a:r>
            <a:r>
              <a:rPr sz="1100" spc="-19" dirty="0">
                <a:cs typeface="Arial"/>
              </a:rPr>
              <a:t>„Aktivační</a:t>
            </a:r>
            <a:r>
              <a:rPr sz="1100" spc="-77" dirty="0">
                <a:cs typeface="Arial"/>
              </a:rPr>
              <a:t> </a:t>
            </a:r>
            <a:r>
              <a:rPr sz="1100" spc="-13" dirty="0">
                <a:cs typeface="Arial"/>
              </a:rPr>
              <a:t>klíč“.</a:t>
            </a:r>
            <a:r>
              <a:rPr sz="1100" spc="-73" dirty="0">
                <a:cs typeface="Arial"/>
              </a:rPr>
              <a:t> </a:t>
            </a:r>
            <a:r>
              <a:rPr sz="1100" spc="-26" dirty="0">
                <a:cs typeface="Arial"/>
              </a:rPr>
              <a:t>Uživatel</a:t>
            </a:r>
            <a:r>
              <a:rPr sz="1100" spc="-73" dirty="0">
                <a:cs typeface="Arial"/>
              </a:rPr>
              <a:t> </a:t>
            </a:r>
            <a:r>
              <a:rPr sz="1100" spc="-10" dirty="0">
                <a:cs typeface="Arial"/>
              </a:rPr>
              <a:t>jej</a:t>
            </a:r>
            <a:r>
              <a:rPr sz="1100" spc="-64" dirty="0">
                <a:cs typeface="Arial"/>
              </a:rPr>
              <a:t> </a:t>
            </a:r>
            <a:r>
              <a:rPr sz="1100" spc="-61" dirty="0">
                <a:cs typeface="Arial"/>
              </a:rPr>
              <a:t>ze</a:t>
            </a:r>
            <a:r>
              <a:rPr sz="1100" spc="-73" dirty="0">
                <a:cs typeface="Arial"/>
              </a:rPr>
              <a:t> </a:t>
            </a:r>
            <a:r>
              <a:rPr sz="1100" spc="-64" dirty="0">
                <a:cs typeface="Arial"/>
              </a:rPr>
              <a:t>sms</a:t>
            </a:r>
            <a:r>
              <a:rPr sz="1100" spc="-71" dirty="0">
                <a:cs typeface="Arial"/>
              </a:rPr>
              <a:t> </a:t>
            </a:r>
            <a:r>
              <a:rPr sz="1100" spc="-22" dirty="0">
                <a:cs typeface="Arial"/>
              </a:rPr>
              <a:t>do</a:t>
            </a:r>
            <a:r>
              <a:rPr sz="1100" spc="-71" dirty="0">
                <a:cs typeface="Arial"/>
              </a:rPr>
              <a:t> </a:t>
            </a:r>
            <a:r>
              <a:rPr sz="1100" spc="-19" dirty="0">
                <a:cs typeface="Arial"/>
              </a:rPr>
              <a:t>něj</a:t>
            </a:r>
            <a:r>
              <a:rPr sz="1100" spc="-71" dirty="0">
                <a:cs typeface="Arial"/>
              </a:rPr>
              <a:t> </a:t>
            </a:r>
            <a:r>
              <a:rPr sz="1100" spc="-35" dirty="0">
                <a:cs typeface="Arial"/>
              </a:rPr>
              <a:t>přepíše</a:t>
            </a:r>
            <a:r>
              <a:rPr sz="1100" spc="-64" dirty="0">
                <a:cs typeface="Arial"/>
              </a:rPr>
              <a:t> </a:t>
            </a:r>
            <a:r>
              <a:rPr sz="1100" spc="-55" dirty="0">
                <a:cs typeface="Arial"/>
              </a:rPr>
              <a:t>a</a:t>
            </a:r>
            <a:r>
              <a:rPr sz="1100" spc="-71" dirty="0">
                <a:cs typeface="Arial"/>
              </a:rPr>
              <a:t> </a:t>
            </a:r>
            <a:r>
              <a:rPr sz="1100" spc="-22" dirty="0">
                <a:cs typeface="Arial"/>
              </a:rPr>
              <a:t>klikne</a:t>
            </a:r>
            <a:r>
              <a:rPr sz="1100" spc="-67" dirty="0">
                <a:cs typeface="Arial"/>
              </a:rPr>
              <a:t> </a:t>
            </a:r>
            <a:r>
              <a:rPr sz="1100" spc="-38" dirty="0" err="1">
                <a:cs typeface="Arial"/>
              </a:rPr>
              <a:t>na</a:t>
            </a:r>
            <a:r>
              <a:rPr sz="1100" spc="-71" dirty="0">
                <a:cs typeface="Arial"/>
              </a:rPr>
              <a:t> </a:t>
            </a:r>
            <a:r>
              <a:rPr sz="1100" spc="-16" dirty="0" err="1">
                <a:cs typeface="Arial"/>
              </a:rPr>
              <a:t>tlačítko</a:t>
            </a:r>
            <a:r>
              <a:rPr lang="cs-CZ" sz="1100" dirty="0">
                <a:cs typeface="Arial"/>
              </a:rPr>
              <a:t> </a:t>
            </a:r>
            <a:r>
              <a:rPr sz="1100" spc="-16" dirty="0">
                <a:cs typeface="Arial"/>
              </a:rPr>
              <a:t>„Odeslat“.</a:t>
            </a:r>
            <a:endParaRPr sz="1100" dirty="0">
              <a:cs typeface="Arial"/>
            </a:endParaRPr>
          </a:p>
        </p:txBody>
      </p:sp>
      <p:sp>
        <p:nvSpPr>
          <p:cNvPr id="3" name="object 3"/>
          <p:cNvSpPr txBox="1"/>
          <p:nvPr/>
        </p:nvSpPr>
        <p:spPr>
          <a:xfrm>
            <a:off x="254441" y="5066329"/>
            <a:ext cx="8762337" cy="933440"/>
          </a:xfrm>
          <a:prstGeom prst="rect">
            <a:avLst/>
          </a:prstGeom>
        </p:spPr>
        <p:txBody>
          <a:bodyPr vert="horz" wrap="square" lIns="0" tIns="8552" rIns="0" bIns="0" rtlCol="0">
            <a:spAutoFit/>
          </a:bodyPr>
          <a:lstStyle/>
          <a:p>
            <a:pPr marL="1230635">
              <a:spcBef>
                <a:spcPts val="67"/>
              </a:spcBef>
            </a:pPr>
            <a:r>
              <a:rPr lang="cs-CZ" sz="1100" spc="-45" dirty="0">
                <a:cs typeface="Arial"/>
              </a:rPr>
              <a:t>					</a:t>
            </a:r>
            <a:r>
              <a:rPr sz="1100" spc="-45" dirty="0" err="1">
                <a:cs typeface="Arial"/>
              </a:rPr>
              <a:t>Obrázek</a:t>
            </a:r>
            <a:r>
              <a:rPr sz="1100" spc="-45" dirty="0">
                <a:cs typeface="Arial"/>
              </a:rPr>
              <a:t> </a:t>
            </a:r>
            <a:r>
              <a:rPr sz="1100" spc="-35" dirty="0">
                <a:cs typeface="Arial"/>
              </a:rPr>
              <a:t>3 </a:t>
            </a:r>
            <a:r>
              <a:rPr sz="1100" spc="-19" dirty="0">
                <a:cs typeface="Arial"/>
              </a:rPr>
              <a:t>- </a:t>
            </a:r>
            <a:r>
              <a:rPr sz="1100" spc="-35" dirty="0">
                <a:cs typeface="Arial"/>
              </a:rPr>
              <a:t>Povinné </a:t>
            </a:r>
            <a:r>
              <a:rPr sz="1100" spc="-22" dirty="0">
                <a:cs typeface="Arial"/>
              </a:rPr>
              <a:t>pole </a:t>
            </a:r>
            <a:r>
              <a:rPr sz="1100" spc="-29" dirty="0">
                <a:cs typeface="Arial"/>
              </a:rPr>
              <a:t>Aktivační</a:t>
            </a:r>
            <a:r>
              <a:rPr sz="1100" spc="-109" dirty="0">
                <a:cs typeface="Arial"/>
              </a:rPr>
              <a:t> </a:t>
            </a:r>
            <a:r>
              <a:rPr sz="1100" spc="-29" dirty="0">
                <a:cs typeface="Arial"/>
              </a:rPr>
              <a:t>klíč</a:t>
            </a:r>
            <a:endParaRPr sz="1100" dirty="0">
              <a:cs typeface="Arial"/>
            </a:endParaRPr>
          </a:p>
          <a:p>
            <a:pPr>
              <a:spcBef>
                <a:spcPts val="22"/>
              </a:spcBef>
            </a:pPr>
            <a:endParaRPr sz="1100" dirty="0">
              <a:cs typeface="Times New Roman"/>
            </a:endParaRPr>
          </a:p>
          <a:p>
            <a:pPr marL="8145" marR="3258" algn="just">
              <a:lnSpc>
                <a:spcPct val="117300"/>
              </a:lnSpc>
              <a:spcBef>
                <a:spcPts val="3"/>
              </a:spcBef>
            </a:pPr>
            <a:r>
              <a:rPr sz="1100" spc="-64" dirty="0">
                <a:cs typeface="Arial"/>
              </a:rPr>
              <a:t>Po</a:t>
            </a:r>
            <a:r>
              <a:rPr sz="1100" spc="-51" dirty="0">
                <a:cs typeface="Arial"/>
              </a:rPr>
              <a:t> </a:t>
            </a:r>
            <a:r>
              <a:rPr sz="1100" spc="-45" dirty="0">
                <a:cs typeface="Arial"/>
              </a:rPr>
              <a:t>úspěšném</a:t>
            </a:r>
            <a:r>
              <a:rPr sz="1100" spc="-58" dirty="0">
                <a:cs typeface="Arial"/>
              </a:rPr>
              <a:t> </a:t>
            </a:r>
            <a:r>
              <a:rPr sz="1100" spc="-35" dirty="0">
                <a:cs typeface="Arial"/>
              </a:rPr>
              <a:t>odeslání</a:t>
            </a:r>
            <a:r>
              <a:rPr sz="1100" spc="-45" dirty="0">
                <a:cs typeface="Arial"/>
              </a:rPr>
              <a:t> </a:t>
            </a:r>
            <a:r>
              <a:rPr sz="1100" spc="-29" dirty="0">
                <a:cs typeface="Arial"/>
              </a:rPr>
              <a:t>aktivačního</a:t>
            </a:r>
            <a:r>
              <a:rPr sz="1100" spc="-48" dirty="0">
                <a:cs typeface="Arial"/>
              </a:rPr>
              <a:t> </a:t>
            </a:r>
            <a:r>
              <a:rPr sz="1100" spc="-32" dirty="0">
                <a:cs typeface="Arial"/>
              </a:rPr>
              <a:t>klíče</a:t>
            </a:r>
            <a:r>
              <a:rPr sz="1100" spc="-51" dirty="0">
                <a:cs typeface="Arial"/>
              </a:rPr>
              <a:t> </a:t>
            </a:r>
            <a:r>
              <a:rPr sz="1100" spc="-61" dirty="0">
                <a:cs typeface="Arial"/>
              </a:rPr>
              <a:t>se</a:t>
            </a:r>
            <a:r>
              <a:rPr sz="1100" spc="-51" dirty="0">
                <a:cs typeface="Arial"/>
              </a:rPr>
              <a:t> </a:t>
            </a:r>
            <a:r>
              <a:rPr sz="1100" spc="-22" dirty="0">
                <a:cs typeface="Arial"/>
              </a:rPr>
              <a:t>uživateli</a:t>
            </a:r>
            <a:r>
              <a:rPr sz="1100" spc="-45" dirty="0">
                <a:cs typeface="Arial"/>
              </a:rPr>
              <a:t> </a:t>
            </a:r>
            <a:r>
              <a:rPr sz="1100" spc="-42" dirty="0">
                <a:cs typeface="Arial"/>
              </a:rPr>
              <a:t>zobrazí</a:t>
            </a:r>
            <a:r>
              <a:rPr sz="1100" spc="-45" dirty="0">
                <a:cs typeface="Arial"/>
              </a:rPr>
              <a:t> </a:t>
            </a:r>
            <a:r>
              <a:rPr sz="1100" spc="-38" dirty="0">
                <a:cs typeface="Arial"/>
              </a:rPr>
              <a:t>oznámení</a:t>
            </a:r>
            <a:r>
              <a:rPr sz="1100" spc="-55" dirty="0">
                <a:cs typeface="Arial"/>
              </a:rPr>
              <a:t> </a:t>
            </a:r>
            <a:r>
              <a:rPr sz="1100" spc="-19" dirty="0">
                <a:cs typeface="Arial"/>
              </a:rPr>
              <a:t>o</a:t>
            </a:r>
            <a:r>
              <a:rPr sz="1100" spc="-48" dirty="0">
                <a:cs typeface="Arial"/>
              </a:rPr>
              <a:t> </a:t>
            </a:r>
            <a:r>
              <a:rPr sz="1100" spc="-29" dirty="0">
                <a:cs typeface="Arial"/>
              </a:rPr>
              <a:t>ověření</a:t>
            </a:r>
            <a:r>
              <a:rPr sz="1100" spc="-58" dirty="0">
                <a:cs typeface="Arial"/>
              </a:rPr>
              <a:t> </a:t>
            </a:r>
            <a:r>
              <a:rPr sz="1100" spc="-19" dirty="0">
                <a:cs typeface="Arial"/>
              </a:rPr>
              <a:t>mobilního</a:t>
            </a:r>
            <a:r>
              <a:rPr sz="1100" spc="-42" dirty="0">
                <a:cs typeface="Arial"/>
              </a:rPr>
              <a:t> </a:t>
            </a:r>
            <a:r>
              <a:rPr sz="1100" spc="-13" dirty="0">
                <a:cs typeface="Arial"/>
              </a:rPr>
              <a:t>telefonu</a:t>
            </a:r>
            <a:r>
              <a:rPr sz="1100" spc="-55" dirty="0">
                <a:cs typeface="Arial"/>
              </a:rPr>
              <a:t> a</a:t>
            </a:r>
            <a:r>
              <a:rPr sz="1100" spc="-38" dirty="0">
                <a:cs typeface="Arial"/>
              </a:rPr>
              <a:t> </a:t>
            </a:r>
            <a:r>
              <a:rPr sz="1100" spc="-19" dirty="0">
                <a:cs typeface="Arial"/>
              </a:rPr>
              <a:t>o  </a:t>
            </a:r>
            <a:r>
              <a:rPr sz="1100" spc="-45" dirty="0">
                <a:cs typeface="Arial"/>
              </a:rPr>
              <a:t>zaslání </a:t>
            </a:r>
            <a:r>
              <a:rPr sz="1100" spc="-22" dirty="0">
                <a:cs typeface="Arial"/>
              </a:rPr>
              <a:t>e-mailu </a:t>
            </a:r>
            <a:r>
              <a:rPr sz="1100" spc="-77" dirty="0">
                <a:cs typeface="Arial"/>
              </a:rPr>
              <a:t>s </a:t>
            </a:r>
            <a:r>
              <a:rPr sz="1100" spc="-29" dirty="0">
                <a:cs typeface="Arial"/>
              </a:rPr>
              <a:t>aktivačním </a:t>
            </a:r>
            <a:r>
              <a:rPr sz="1100" spc="-93" dirty="0">
                <a:cs typeface="Arial"/>
              </a:rPr>
              <a:t>URL </a:t>
            </a:r>
            <a:r>
              <a:rPr sz="1100" spc="-38" dirty="0">
                <a:cs typeface="Arial"/>
              </a:rPr>
              <a:t>odkazem </a:t>
            </a:r>
            <a:r>
              <a:rPr sz="1100" spc="-32" dirty="0">
                <a:cs typeface="Arial"/>
              </a:rPr>
              <a:t>k dokončení </a:t>
            </a:r>
            <a:r>
              <a:rPr sz="1100" spc="-29" dirty="0">
                <a:cs typeface="Arial"/>
              </a:rPr>
              <a:t>registrace </a:t>
            </a:r>
            <a:r>
              <a:rPr sz="1100" spc="-55" dirty="0">
                <a:cs typeface="Arial"/>
              </a:rPr>
              <a:t>a </a:t>
            </a:r>
            <a:r>
              <a:rPr sz="1100" spc="-42" dirty="0">
                <a:cs typeface="Arial"/>
              </a:rPr>
              <a:t>zřízení </a:t>
            </a:r>
            <a:r>
              <a:rPr sz="1100" spc="-19" dirty="0">
                <a:cs typeface="Arial"/>
              </a:rPr>
              <a:t>přístupu </a:t>
            </a:r>
            <a:r>
              <a:rPr sz="1100" spc="-22" dirty="0">
                <a:cs typeface="Arial"/>
              </a:rPr>
              <a:t>do </a:t>
            </a:r>
            <a:r>
              <a:rPr sz="1100" spc="-32" dirty="0">
                <a:cs typeface="Arial"/>
              </a:rPr>
              <a:t>aplikace  </a:t>
            </a:r>
            <a:r>
              <a:rPr sz="1100" spc="-64" dirty="0">
                <a:cs typeface="Arial"/>
              </a:rPr>
              <a:t>MS </a:t>
            </a:r>
            <a:r>
              <a:rPr sz="1100" spc="-38" dirty="0">
                <a:cs typeface="Arial"/>
              </a:rPr>
              <a:t>2014+. </a:t>
            </a:r>
            <a:r>
              <a:rPr sz="1100" spc="-29" dirty="0">
                <a:cs typeface="Arial"/>
              </a:rPr>
              <a:t>Aktivační </a:t>
            </a:r>
            <a:r>
              <a:rPr sz="1100" spc="-93" dirty="0">
                <a:cs typeface="Arial"/>
              </a:rPr>
              <a:t>URL </a:t>
            </a:r>
            <a:r>
              <a:rPr sz="1100" spc="-42" dirty="0">
                <a:cs typeface="Arial"/>
              </a:rPr>
              <a:t>odkaz </a:t>
            </a:r>
            <a:r>
              <a:rPr sz="1100" spc="-16" dirty="0">
                <a:cs typeface="Arial"/>
              </a:rPr>
              <a:t>je platný </a:t>
            </a:r>
            <a:r>
              <a:rPr sz="1100" spc="-38" dirty="0">
                <a:cs typeface="Arial"/>
              </a:rPr>
              <a:t>pouze 24 </a:t>
            </a:r>
            <a:r>
              <a:rPr sz="1100" spc="-19" dirty="0">
                <a:cs typeface="Arial"/>
              </a:rPr>
              <a:t>hodin. </a:t>
            </a:r>
            <a:r>
              <a:rPr sz="1100" spc="-38" dirty="0">
                <a:cs typeface="Arial"/>
              </a:rPr>
              <a:t>Pokud na </a:t>
            </a:r>
            <a:r>
              <a:rPr sz="1100" spc="-19" dirty="0">
                <a:cs typeface="Arial"/>
              </a:rPr>
              <a:t>něj </a:t>
            </a:r>
            <a:r>
              <a:rPr sz="1100" spc="-22" dirty="0">
                <a:cs typeface="Arial"/>
              </a:rPr>
              <a:t>uživatel </a:t>
            </a:r>
            <a:r>
              <a:rPr sz="1100" spc="-35" dirty="0">
                <a:cs typeface="Arial"/>
              </a:rPr>
              <a:t>v </a:t>
            </a:r>
            <a:r>
              <a:rPr sz="1100" spc="3" dirty="0">
                <a:cs typeface="Arial"/>
              </a:rPr>
              <a:t>této </a:t>
            </a:r>
            <a:r>
              <a:rPr sz="1100" spc="-10" dirty="0">
                <a:cs typeface="Arial"/>
              </a:rPr>
              <a:t>lhůtě </a:t>
            </a:r>
            <a:r>
              <a:rPr sz="1100" spc="-26" dirty="0">
                <a:cs typeface="Arial"/>
              </a:rPr>
              <a:t>neklikne,  </a:t>
            </a:r>
            <a:r>
              <a:rPr sz="1100" spc="-16" dirty="0">
                <a:cs typeface="Arial"/>
              </a:rPr>
              <a:t>tak </a:t>
            </a:r>
            <a:r>
              <a:rPr sz="1100" spc="-29" dirty="0">
                <a:cs typeface="Arial"/>
              </a:rPr>
              <a:t>bude muset </a:t>
            </a:r>
            <a:r>
              <a:rPr sz="1100" spc="-22" dirty="0">
                <a:cs typeface="Arial"/>
              </a:rPr>
              <a:t>provést registraci</a:t>
            </a:r>
            <a:r>
              <a:rPr sz="1100" spc="-90" dirty="0">
                <a:cs typeface="Arial"/>
              </a:rPr>
              <a:t> </a:t>
            </a:r>
            <a:r>
              <a:rPr sz="1100" spc="-35" dirty="0">
                <a:cs typeface="Arial"/>
              </a:rPr>
              <a:t>znovu.</a:t>
            </a:r>
            <a:endParaRPr sz="1100" dirty="0">
              <a:cs typeface="Arial"/>
            </a:endParaRPr>
          </a:p>
        </p:txBody>
      </p:sp>
      <p:sp>
        <p:nvSpPr>
          <p:cNvPr id="4" name="object 4"/>
          <p:cNvSpPr/>
          <p:nvPr/>
        </p:nvSpPr>
        <p:spPr>
          <a:xfrm>
            <a:off x="1457260" y="289521"/>
            <a:ext cx="6217919" cy="2673416"/>
          </a:xfrm>
          <a:prstGeom prst="rect">
            <a:avLst/>
          </a:prstGeom>
          <a:blipFill>
            <a:blip r:embed="rId2" cstate="print"/>
            <a:stretch>
              <a:fillRect/>
            </a:stretch>
          </a:blipFill>
        </p:spPr>
        <p:txBody>
          <a:bodyPr wrap="square" lIns="0" tIns="0" rIns="0" bIns="0" rtlCol="0"/>
          <a:lstStyle/>
          <a:p>
            <a:endParaRPr sz="1154"/>
          </a:p>
        </p:txBody>
      </p:sp>
      <p:sp>
        <p:nvSpPr>
          <p:cNvPr id="5" name="object 5"/>
          <p:cNvSpPr/>
          <p:nvPr/>
        </p:nvSpPr>
        <p:spPr>
          <a:xfrm>
            <a:off x="1895061" y="3969600"/>
            <a:ext cx="5724939" cy="954157"/>
          </a:xfrm>
          <a:prstGeom prst="rect">
            <a:avLst/>
          </a:prstGeom>
          <a:blipFill>
            <a:blip r:embed="rId3" cstate="print"/>
            <a:stretch>
              <a:fillRect/>
            </a:stretch>
          </a:blipFill>
        </p:spPr>
        <p:txBody>
          <a:bodyPr wrap="square" lIns="0" tIns="0" rIns="0" bIns="0" rtlCol="0"/>
          <a:lstStyle/>
          <a:p>
            <a:endParaRPr sz="1154"/>
          </a:p>
        </p:txBody>
      </p:sp>
      <p:sp>
        <p:nvSpPr>
          <p:cNvPr id="9" name="Zástupný symbol pro číslo snímku 8">
            <a:extLst>
              <a:ext uri="{FF2B5EF4-FFF2-40B4-BE49-F238E27FC236}">
                <a16:creationId xmlns:a16="http://schemas.microsoft.com/office/drawing/2014/main" id="{E435B345-4625-F049-954F-DDF0FEC76D3A}"/>
              </a:ext>
            </a:extLst>
          </p:cNvPr>
          <p:cNvSpPr>
            <a:spLocks noGrp="1"/>
          </p:cNvSpPr>
          <p:nvPr>
            <p:ph type="sldNum" sz="quarter" idx="12"/>
          </p:nvPr>
        </p:nvSpPr>
        <p:spPr/>
        <p:txBody>
          <a:bodyPr/>
          <a:lstStyle/>
          <a:p>
            <a:fld id="{CA6B5227-2C6F-B94D-9D8F-826F9170706D}" type="slidenum">
              <a:rPr lang="en-US" smtClean="0"/>
              <a:t>21</a:t>
            </a:fld>
            <a:endParaRPr lang="en-US" dirty="0"/>
          </a:p>
        </p:txBody>
      </p:sp>
      <p:pic>
        <p:nvPicPr>
          <p:cNvPr id="12" name="Picture 2" descr="\\nt1\O\Loga 2014_2020\IROP\Logolinky\RGB\JPG\IROP_CZ_RO_B_C RGB_malý.jpg">
            <a:extLst>
              <a:ext uri="{FF2B5EF4-FFF2-40B4-BE49-F238E27FC236}">
                <a16:creationId xmlns:a16="http://schemas.microsoft.com/office/drawing/2014/main" id="{D4FFCD07-8BEE-EE41-B6B7-5B82C08FDCDC}"/>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12275E9A-1C23-BA43-9050-BF8AADEE7A98}"/>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spTree>
    <p:extLst>
      <p:ext uri="{BB962C8B-B14F-4D97-AF65-F5344CB8AC3E}">
        <p14:creationId xmlns:p14="http://schemas.microsoft.com/office/powerpoint/2010/main" val="29164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278" y="2657864"/>
            <a:ext cx="8929315" cy="650580"/>
          </a:xfrm>
          <a:prstGeom prst="rect">
            <a:avLst/>
          </a:prstGeom>
        </p:spPr>
        <p:txBody>
          <a:bodyPr vert="horz" wrap="square" lIns="0" tIns="8145" rIns="0" bIns="0" rtlCol="0">
            <a:spAutoFit/>
          </a:bodyPr>
          <a:lstStyle/>
          <a:p>
            <a:pPr marL="1107653">
              <a:spcBef>
                <a:spcPts val="64"/>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4 </a:t>
            </a:r>
            <a:r>
              <a:rPr sz="1100" spc="-19" dirty="0">
                <a:latin typeface="Arial"/>
                <a:cs typeface="Arial"/>
              </a:rPr>
              <a:t>- </a:t>
            </a:r>
            <a:r>
              <a:rPr sz="1100" spc="-35" dirty="0">
                <a:latin typeface="Arial"/>
                <a:cs typeface="Arial"/>
              </a:rPr>
              <a:t>Email </a:t>
            </a:r>
            <a:r>
              <a:rPr sz="1100" spc="-77" dirty="0">
                <a:latin typeface="Arial"/>
                <a:cs typeface="Arial"/>
              </a:rPr>
              <a:t>s </a:t>
            </a:r>
            <a:r>
              <a:rPr sz="1100" spc="-29" dirty="0">
                <a:latin typeface="Arial"/>
                <a:cs typeface="Arial"/>
              </a:rPr>
              <a:t>aktivačním </a:t>
            </a:r>
            <a:r>
              <a:rPr sz="1100" spc="-96" dirty="0">
                <a:latin typeface="Arial"/>
                <a:cs typeface="Arial"/>
              </a:rPr>
              <a:t>URL</a:t>
            </a:r>
            <a:r>
              <a:rPr sz="1100" spc="-80" dirty="0">
                <a:latin typeface="Arial"/>
                <a:cs typeface="Arial"/>
              </a:rPr>
              <a:t> </a:t>
            </a:r>
            <a:r>
              <a:rPr sz="1100" spc="-38" dirty="0">
                <a:latin typeface="Arial"/>
                <a:cs typeface="Arial"/>
              </a:rPr>
              <a:t>odkazem</a:t>
            </a:r>
            <a:endParaRPr sz="1100" dirty="0">
              <a:latin typeface="Arial"/>
              <a:cs typeface="Arial"/>
            </a:endParaRPr>
          </a:p>
          <a:p>
            <a:pPr marL="8145" marR="3258">
              <a:lnSpc>
                <a:spcPct val="117300"/>
              </a:lnSpc>
              <a:spcBef>
                <a:spcPts val="632"/>
              </a:spcBef>
            </a:pPr>
            <a:r>
              <a:rPr sz="1100" spc="-64" dirty="0">
                <a:latin typeface="Arial"/>
                <a:cs typeface="Arial"/>
              </a:rPr>
              <a:t>Po</a:t>
            </a:r>
            <a:r>
              <a:rPr sz="1100" spc="-58" dirty="0">
                <a:latin typeface="Arial"/>
                <a:cs typeface="Arial"/>
              </a:rPr>
              <a:t> </a:t>
            </a:r>
            <a:r>
              <a:rPr sz="1100" spc="-13" dirty="0">
                <a:latin typeface="Arial"/>
                <a:cs typeface="Arial"/>
              </a:rPr>
              <a:t>kliknutí</a:t>
            </a:r>
            <a:r>
              <a:rPr sz="1100" spc="-51" dirty="0">
                <a:latin typeface="Arial"/>
                <a:cs typeface="Arial"/>
              </a:rPr>
              <a:t> </a:t>
            </a:r>
            <a:r>
              <a:rPr sz="1100" spc="-38" dirty="0">
                <a:latin typeface="Arial"/>
                <a:cs typeface="Arial"/>
              </a:rPr>
              <a:t>na</a:t>
            </a:r>
            <a:r>
              <a:rPr sz="1100" spc="-61" dirty="0">
                <a:latin typeface="Arial"/>
                <a:cs typeface="Arial"/>
              </a:rPr>
              <a:t> </a:t>
            </a:r>
            <a:r>
              <a:rPr sz="1100" spc="-42" dirty="0">
                <a:latin typeface="Arial"/>
                <a:cs typeface="Arial"/>
              </a:rPr>
              <a:t>odkaz</a:t>
            </a:r>
            <a:r>
              <a:rPr sz="1100" spc="-64" dirty="0">
                <a:latin typeface="Arial"/>
                <a:cs typeface="Arial"/>
              </a:rPr>
              <a:t> </a:t>
            </a:r>
            <a:r>
              <a:rPr sz="1100" spc="-29" dirty="0">
                <a:latin typeface="Arial"/>
                <a:cs typeface="Arial"/>
              </a:rPr>
              <a:t>bude</a:t>
            </a:r>
            <a:r>
              <a:rPr sz="1100" spc="-51" dirty="0">
                <a:latin typeface="Arial"/>
                <a:cs typeface="Arial"/>
              </a:rPr>
              <a:t> </a:t>
            </a:r>
            <a:r>
              <a:rPr sz="1100" spc="-26" dirty="0">
                <a:latin typeface="Arial"/>
                <a:cs typeface="Arial"/>
              </a:rPr>
              <a:t>uživatel</a:t>
            </a:r>
            <a:r>
              <a:rPr sz="1100" spc="-51" dirty="0">
                <a:latin typeface="Arial"/>
                <a:cs typeface="Arial"/>
              </a:rPr>
              <a:t> </a:t>
            </a:r>
            <a:r>
              <a:rPr sz="1100" spc="-32" dirty="0">
                <a:latin typeface="Arial"/>
                <a:cs typeface="Arial"/>
              </a:rPr>
              <a:t>přesměrován</a:t>
            </a:r>
            <a:r>
              <a:rPr sz="1100" spc="-55" dirty="0">
                <a:latin typeface="Arial"/>
                <a:cs typeface="Arial"/>
              </a:rPr>
              <a:t> </a:t>
            </a:r>
            <a:r>
              <a:rPr sz="1100" spc="-38" dirty="0">
                <a:latin typeface="Arial"/>
                <a:cs typeface="Arial"/>
              </a:rPr>
              <a:t>na</a:t>
            </a:r>
            <a:r>
              <a:rPr sz="1100" spc="-64" dirty="0">
                <a:latin typeface="Arial"/>
                <a:cs typeface="Arial"/>
              </a:rPr>
              <a:t> </a:t>
            </a:r>
            <a:r>
              <a:rPr sz="1100" spc="-10" dirty="0">
                <a:latin typeface="Arial"/>
                <a:cs typeface="Arial"/>
              </a:rPr>
              <a:t>portál</a:t>
            </a:r>
            <a:r>
              <a:rPr sz="1100" spc="-55" dirty="0">
                <a:latin typeface="Arial"/>
                <a:cs typeface="Arial"/>
              </a:rPr>
              <a:t> </a:t>
            </a:r>
            <a:r>
              <a:rPr sz="1100" spc="-67" dirty="0">
                <a:latin typeface="Arial"/>
                <a:cs typeface="Arial"/>
              </a:rPr>
              <a:t>ISKP14+,</a:t>
            </a:r>
            <a:r>
              <a:rPr sz="1100" spc="-58" dirty="0">
                <a:latin typeface="Arial"/>
                <a:cs typeface="Arial"/>
              </a:rPr>
              <a:t> </a:t>
            </a:r>
            <a:r>
              <a:rPr sz="1100" spc="-32" dirty="0">
                <a:latin typeface="Arial"/>
                <a:cs typeface="Arial"/>
              </a:rPr>
              <a:t>kde</a:t>
            </a:r>
            <a:r>
              <a:rPr sz="1100" spc="-61" dirty="0">
                <a:latin typeface="Arial"/>
                <a:cs typeface="Arial"/>
              </a:rPr>
              <a:t> </a:t>
            </a:r>
            <a:r>
              <a:rPr sz="1100" spc="-22" dirty="0">
                <a:latin typeface="Arial"/>
                <a:cs typeface="Arial"/>
              </a:rPr>
              <a:t>mu</a:t>
            </a:r>
            <a:r>
              <a:rPr sz="1100" spc="-58" dirty="0">
                <a:latin typeface="Arial"/>
                <a:cs typeface="Arial"/>
              </a:rPr>
              <a:t> </a:t>
            </a:r>
            <a:r>
              <a:rPr sz="1100" spc="-38" dirty="0">
                <a:latin typeface="Arial"/>
                <a:cs typeface="Arial"/>
              </a:rPr>
              <a:t>systém</a:t>
            </a:r>
            <a:r>
              <a:rPr sz="1100" spc="-58" dirty="0">
                <a:latin typeface="Arial"/>
                <a:cs typeface="Arial"/>
              </a:rPr>
              <a:t> </a:t>
            </a:r>
            <a:r>
              <a:rPr sz="1100" spc="-42" dirty="0">
                <a:latin typeface="Arial"/>
                <a:cs typeface="Arial"/>
              </a:rPr>
              <a:t>zobrazí</a:t>
            </a:r>
            <a:r>
              <a:rPr sz="1100" spc="-55" dirty="0">
                <a:latin typeface="Arial"/>
                <a:cs typeface="Arial"/>
              </a:rPr>
              <a:t> </a:t>
            </a:r>
            <a:r>
              <a:rPr sz="1100" spc="-13" dirty="0">
                <a:latin typeface="Arial"/>
                <a:cs typeface="Arial"/>
              </a:rPr>
              <a:t>informativní  </a:t>
            </a:r>
            <a:r>
              <a:rPr sz="1100" spc="-32" dirty="0">
                <a:latin typeface="Arial"/>
                <a:cs typeface="Arial"/>
              </a:rPr>
              <a:t>hlášku: </a:t>
            </a:r>
            <a:r>
              <a:rPr sz="1100" spc="-38" dirty="0">
                <a:latin typeface="Arial"/>
                <a:cs typeface="Arial"/>
              </a:rPr>
              <a:t>„Vaše žádost </a:t>
            </a:r>
            <a:r>
              <a:rPr sz="1100" spc="-19" dirty="0">
                <a:latin typeface="Arial"/>
                <a:cs typeface="Arial"/>
              </a:rPr>
              <a:t>o </a:t>
            </a:r>
            <a:r>
              <a:rPr sz="1100" spc="-26" dirty="0">
                <a:latin typeface="Arial"/>
                <a:cs typeface="Arial"/>
              </a:rPr>
              <a:t>registraci do </a:t>
            </a:r>
            <a:r>
              <a:rPr sz="1100" spc="-35" dirty="0">
                <a:latin typeface="Arial"/>
                <a:cs typeface="Arial"/>
              </a:rPr>
              <a:t>Aplikace </a:t>
            </a:r>
            <a:r>
              <a:rPr sz="1100" spc="-48" dirty="0">
                <a:latin typeface="Arial"/>
                <a:cs typeface="Arial"/>
              </a:rPr>
              <a:t>MS2014+ </a:t>
            </a:r>
            <a:r>
              <a:rPr sz="1100" spc="-29" dirty="0">
                <a:latin typeface="Arial"/>
                <a:cs typeface="Arial"/>
              </a:rPr>
              <a:t>byla </a:t>
            </a:r>
            <a:r>
              <a:rPr sz="1100" spc="-48" dirty="0">
                <a:latin typeface="Arial"/>
                <a:cs typeface="Arial"/>
              </a:rPr>
              <a:t>úspěšně</a:t>
            </a:r>
            <a:r>
              <a:rPr sz="1100" spc="-73" dirty="0">
                <a:latin typeface="Arial"/>
                <a:cs typeface="Arial"/>
              </a:rPr>
              <a:t> </a:t>
            </a:r>
            <a:r>
              <a:rPr sz="1100" spc="-26" dirty="0">
                <a:latin typeface="Arial"/>
                <a:cs typeface="Arial"/>
              </a:rPr>
              <a:t>dokončena“.</a:t>
            </a:r>
            <a:endParaRPr sz="1100" dirty="0">
              <a:latin typeface="Arial"/>
              <a:cs typeface="Arial"/>
            </a:endParaRPr>
          </a:p>
        </p:txBody>
      </p:sp>
      <p:sp>
        <p:nvSpPr>
          <p:cNvPr id="3" name="object 3"/>
          <p:cNvSpPr txBox="1"/>
          <p:nvPr/>
        </p:nvSpPr>
        <p:spPr>
          <a:xfrm>
            <a:off x="724666" y="5771996"/>
            <a:ext cx="8961119" cy="452924"/>
          </a:xfrm>
          <a:prstGeom prst="rect">
            <a:avLst/>
          </a:prstGeom>
        </p:spPr>
        <p:txBody>
          <a:bodyPr vert="horz" wrap="square" lIns="0" tIns="8552" rIns="0" bIns="0" rtlCol="0">
            <a:spAutoFit/>
          </a:bodyPr>
          <a:lstStyle/>
          <a:p>
            <a:pPr marL="1266063">
              <a:spcBef>
                <a:spcPts val="67"/>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5 </a:t>
            </a:r>
            <a:r>
              <a:rPr sz="1100" spc="-19" dirty="0">
                <a:latin typeface="Arial"/>
                <a:cs typeface="Arial"/>
              </a:rPr>
              <a:t>- </a:t>
            </a:r>
            <a:r>
              <a:rPr sz="1100" spc="-42" dirty="0">
                <a:latin typeface="Arial"/>
                <a:cs typeface="Arial"/>
              </a:rPr>
              <a:t>Okno </a:t>
            </a:r>
            <a:r>
              <a:rPr sz="1100" spc="-45" dirty="0">
                <a:latin typeface="Arial"/>
                <a:cs typeface="Arial"/>
              </a:rPr>
              <a:t>úspěšné</a:t>
            </a:r>
            <a:r>
              <a:rPr sz="1100" spc="-90" dirty="0">
                <a:latin typeface="Arial"/>
                <a:cs typeface="Arial"/>
              </a:rPr>
              <a:t> </a:t>
            </a:r>
            <a:r>
              <a:rPr sz="1100" spc="-29" dirty="0">
                <a:latin typeface="Arial"/>
                <a:cs typeface="Arial"/>
              </a:rPr>
              <a:t>registrace</a:t>
            </a:r>
            <a:endParaRPr sz="1100" dirty="0">
              <a:latin typeface="Arial"/>
              <a:cs typeface="Arial"/>
            </a:endParaRPr>
          </a:p>
          <a:p>
            <a:pPr marL="8145" marR="3258">
              <a:lnSpc>
                <a:spcPct val="117300"/>
              </a:lnSpc>
              <a:spcBef>
                <a:spcPts val="628"/>
              </a:spcBef>
            </a:pPr>
            <a:r>
              <a:rPr sz="1100" spc="-64" dirty="0">
                <a:latin typeface="Arial"/>
                <a:cs typeface="Arial"/>
              </a:rPr>
              <a:t>Po </a:t>
            </a:r>
            <a:r>
              <a:rPr sz="1100" spc="-22" dirty="0">
                <a:latin typeface="Arial"/>
                <a:cs typeface="Arial"/>
              </a:rPr>
              <a:t>vytvoření </a:t>
            </a:r>
            <a:r>
              <a:rPr sz="1100" spc="-32" dirty="0">
                <a:latin typeface="Arial"/>
                <a:cs typeface="Arial"/>
              </a:rPr>
              <a:t>uživatelského </a:t>
            </a:r>
            <a:r>
              <a:rPr sz="1100" spc="-16" dirty="0">
                <a:latin typeface="Arial"/>
                <a:cs typeface="Arial"/>
              </a:rPr>
              <a:t>účtu </a:t>
            </a:r>
            <a:r>
              <a:rPr sz="1100" spc="-29" dirty="0">
                <a:latin typeface="Arial"/>
                <a:cs typeface="Arial"/>
              </a:rPr>
              <a:t>bude </a:t>
            </a:r>
            <a:r>
              <a:rPr sz="1100" spc="-22" dirty="0">
                <a:latin typeface="Arial"/>
                <a:cs typeface="Arial"/>
              </a:rPr>
              <a:t>uživateli </a:t>
            </a:r>
            <a:r>
              <a:rPr sz="1100" spc="-48" dirty="0">
                <a:latin typeface="Arial"/>
                <a:cs typeface="Arial"/>
              </a:rPr>
              <a:t>zaslán </a:t>
            </a:r>
            <a:r>
              <a:rPr sz="1100" spc="-32" dirty="0">
                <a:latin typeface="Arial"/>
                <a:cs typeface="Arial"/>
              </a:rPr>
              <a:t>nový </a:t>
            </a:r>
            <a:r>
              <a:rPr sz="1100" spc="-22" dirty="0">
                <a:latin typeface="Arial"/>
                <a:cs typeface="Arial"/>
              </a:rPr>
              <a:t>e-mail </a:t>
            </a:r>
            <a:r>
              <a:rPr sz="1100" spc="-77" dirty="0">
                <a:latin typeface="Arial"/>
                <a:cs typeface="Arial"/>
              </a:rPr>
              <a:t>s </a:t>
            </a:r>
            <a:r>
              <a:rPr sz="1100" spc="-32" dirty="0">
                <a:latin typeface="Arial"/>
                <a:cs typeface="Arial"/>
              </a:rPr>
              <a:t>přihlašovacím </a:t>
            </a:r>
            <a:r>
              <a:rPr sz="1100" spc="-26" dirty="0">
                <a:latin typeface="Arial"/>
                <a:cs typeface="Arial"/>
              </a:rPr>
              <a:t>jménem </a:t>
            </a:r>
            <a:r>
              <a:rPr sz="1100" spc="-55" dirty="0">
                <a:latin typeface="Arial"/>
                <a:cs typeface="Arial"/>
              </a:rPr>
              <a:t>a </a:t>
            </a:r>
            <a:r>
              <a:rPr sz="1100" spc="-6" dirty="0">
                <a:latin typeface="Arial"/>
                <a:cs typeface="Arial"/>
              </a:rPr>
              <a:t>ten </a:t>
            </a:r>
            <a:r>
              <a:rPr sz="1100" spc="-64" dirty="0">
                <a:latin typeface="Arial"/>
                <a:cs typeface="Arial"/>
              </a:rPr>
              <a:t>se </a:t>
            </a:r>
            <a:r>
              <a:rPr sz="1100" spc="-16" dirty="0">
                <a:latin typeface="Arial"/>
                <a:cs typeface="Arial"/>
              </a:rPr>
              <a:t>tak  </a:t>
            </a:r>
            <a:r>
              <a:rPr sz="1100" spc="-29" dirty="0">
                <a:latin typeface="Arial"/>
                <a:cs typeface="Arial"/>
              </a:rPr>
              <a:t>bude </a:t>
            </a:r>
            <a:r>
              <a:rPr sz="1100" spc="-26" dirty="0">
                <a:latin typeface="Arial"/>
                <a:cs typeface="Arial"/>
              </a:rPr>
              <a:t>moci do </a:t>
            </a:r>
            <a:r>
              <a:rPr sz="1100" spc="-10" dirty="0">
                <a:latin typeface="Arial"/>
                <a:cs typeface="Arial"/>
              </a:rPr>
              <a:t>portálu</a:t>
            </a:r>
            <a:r>
              <a:rPr sz="1100" spc="-73" dirty="0">
                <a:latin typeface="Arial"/>
                <a:cs typeface="Arial"/>
              </a:rPr>
              <a:t> </a:t>
            </a:r>
            <a:r>
              <a:rPr sz="1100" spc="-16" dirty="0">
                <a:latin typeface="Arial"/>
                <a:cs typeface="Arial"/>
              </a:rPr>
              <a:t>přihlásit.</a:t>
            </a:r>
            <a:endParaRPr sz="1100" dirty="0">
              <a:latin typeface="Arial"/>
              <a:cs typeface="Arial"/>
            </a:endParaRPr>
          </a:p>
        </p:txBody>
      </p:sp>
      <p:sp>
        <p:nvSpPr>
          <p:cNvPr id="5" name="object 5"/>
          <p:cNvSpPr/>
          <p:nvPr/>
        </p:nvSpPr>
        <p:spPr>
          <a:xfrm>
            <a:off x="1676149" y="444920"/>
            <a:ext cx="5883417" cy="1976180"/>
          </a:xfrm>
          <a:prstGeom prst="rect">
            <a:avLst/>
          </a:prstGeom>
          <a:blipFill>
            <a:blip r:embed="rId2" cstate="print"/>
            <a:stretch>
              <a:fillRect/>
            </a:stretch>
          </a:blipFill>
        </p:spPr>
        <p:txBody>
          <a:bodyPr wrap="square" lIns="0" tIns="0" rIns="0" bIns="0" rtlCol="0"/>
          <a:lstStyle/>
          <a:p>
            <a:endParaRPr sz="1154"/>
          </a:p>
        </p:txBody>
      </p:sp>
      <p:sp>
        <p:nvSpPr>
          <p:cNvPr id="6" name="object 6"/>
          <p:cNvSpPr/>
          <p:nvPr/>
        </p:nvSpPr>
        <p:spPr>
          <a:xfrm>
            <a:off x="1782612" y="3374159"/>
            <a:ext cx="5738649" cy="2275687"/>
          </a:xfrm>
          <a:prstGeom prst="rect">
            <a:avLst/>
          </a:prstGeom>
          <a:blipFill>
            <a:blip r:embed="rId3" cstate="print"/>
            <a:stretch>
              <a:fillRect/>
            </a:stretch>
          </a:blipFill>
        </p:spPr>
        <p:txBody>
          <a:bodyPr wrap="square" lIns="0" tIns="0" rIns="0" bIns="0" rtlCol="0"/>
          <a:lstStyle/>
          <a:p>
            <a:pPr algn="ctr"/>
            <a:endParaRPr sz="1154" dirty="0"/>
          </a:p>
        </p:txBody>
      </p:sp>
      <p:sp>
        <p:nvSpPr>
          <p:cNvPr id="11" name="Zástupný symbol pro číslo snímku 10">
            <a:extLst>
              <a:ext uri="{FF2B5EF4-FFF2-40B4-BE49-F238E27FC236}">
                <a16:creationId xmlns:a16="http://schemas.microsoft.com/office/drawing/2014/main" id="{18DC7F3A-C1DD-794B-834E-D9CA7880C190}"/>
              </a:ext>
            </a:extLst>
          </p:cNvPr>
          <p:cNvSpPr>
            <a:spLocks noGrp="1"/>
          </p:cNvSpPr>
          <p:nvPr>
            <p:ph type="sldNum" sz="quarter" idx="12"/>
          </p:nvPr>
        </p:nvSpPr>
        <p:spPr/>
        <p:txBody>
          <a:bodyPr/>
          <a:lstStyle/>
          <a:p>
            <a:fld id="{CA6B5227-2C6F-B94D-9D8F-826F9170706D}" type="slidenum">
              <a:rPr lang="en-US" smtClean="0"/>
              <a:t>22</a:t>
            </a:fld>
            <a:endParaRPr lang="en-US" dirty="0"/>
          </a:p>
        </p:txBody>
      </p:sp>
      <p:pic>
        <p:nvPicPr>
          <p:cNvPr id="14" name="Picture 2" descr="\\nt1\O\Loga 2014_2020\IROP\Logolinky\RGB\JPG\IROP_CZ_RO_B_C RGB_malý.jpg">
            <a:extLst>
              <a:ext uri="{FF2B5EF4-FFF2-40B4-BE49-F238E27FC236}">
                <a16:creationId xmlns:a16="http://schemas.microsoft.com/office/drawing/2014/main" id="{B0F92750-F3A5-8B46-8033-C29C3476026C}"/>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35DF61C1-41D4-B544-A5A8-6975A3D88542}"/>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spTree>
    <p:extLst>
      <p:ext uri="{BB962C8B-B14F-4D97-AF65-F5344CB8AC3E}">
        <p14:creationId xmlns:p14="http://schemas.microsoft.com/office/powerpoint/2010/main" val="306364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C85FBDEA-4CED-B34B-B541-384E205DECC8}"/>
              </a:ext>
            </a:extLst>
          </p:cNvPr>
          <p:cNvSpPr>
            <a:spLocks noGrp="1"/>
          </p:cNvSpPr>
          <p:nvPr>
            <p:ph type="subTitle" idx="1"/>
          </p:nvPr>
        </p:nvSpPr>
        <p:spPr>
          <a:xfrm>
            <a:off x="693683" y="283779"/>
            <a:ext cx="7630510" cy="6156435"/>
          </a:xfrm>
        </p:spPr>
        <p:txBody>
          <a:bodyPr/>
          <a:lstStyle/>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r>
              <a:rPr lang="cs-CZ" sz="1100" spc="-45" dirty="0">
                <a:solidFill>
                  <a:schemeClr val="tx1"/>
                </a:solidFill>
                <a:latin typeface="Arial"/>
                <a:cs typeface="Arial"/>
              </a:rPr>
              <a:t>Obrázek </a:t>
            </a:r>
            <a:r>
              <a:rPr lang="cs-CZ" sz="1100" spc="-35" dirty="0">
                <a:solidFill>
                  <a:schemeClr val="tx1"/>
                </a:solidFill>
                <a:latin typeface="Arial"/>
                <a:cs typeface="Arial"/>
              </a:rPr>
              <a:t>6 </a:t>
            </a:r>
            <a:r>
              <a:rPr lang="cs-CZ" sz="1100" spc="-19" dirty="0">
                <a:solidFill>
                  <a:schemeClr val="tx1"/>
                </a:solidFill>
                <a:latin typeface="Arial"/>
                <a:cs typeface="Arial"/>
              </a:rPr>
              <a:t>- </a:t>
            </a:r>
            <a:r>
              <a:rPr lang="cs-CZ" sz="1100" spc="-35" dirty="0">
                <a:solidFill>
                  <a:schemeClr val="tx1"/>
                </a:solidFill>
                <a:latin typeface="Arial"/>
                <a:cs typeface="Arial"/>
              </a:rPr>
              <a:t>E-mail </a:t>
            </a:r>
            <a:r>
              <a:rPr lang="cs-CZ" sz="1100" spc="-77" dirty="0">
                <a:solidFill>
                  <a:schemeClr val="tx1"/>
                </a:solidFill>
                <a:latin typeface="Arial"/>
                <a:cs typeface="Arial"/>
              </a:rPr>
              <a:t>s </a:t>
            </a:r>
            <a:r>
              <a:rPr lang="cs-CZ" sz="1100" spc="-29" dirty="0">
                <a:solidFill>
                  <a:schemeClr val="tx1"/>
                </a:solidFill>
                <a:latin typeface="Arial"/>
                <a:cs typeface="Arial"/>
              </a:rPr>
              <a:t>přihlašovacími</a:t>
            </a:r>
            <a:r>
              <a:rPr lang="cs-CZ" sz="1100" spc="-93" dirty="0">
                <a:solidFill>
                  <a:schemeClr val="tx1"/>
                </a:solidFill>
                <a:latin typeface="Arial"/>
                <a:cs typeface="Arial"/>
              </a:rPr>
              <a:t> </a:t>
            </a:r>
            <a:r>
              <a:rPr lang="cs-CZ" sz="1100" spc="-19" dirty="0">
                <a:solidFill>
                  <a:schemeClr val="tx1"/>
                </a:solidFill>
                <a:latin typeface="Arial"/>
                <a:cs typeface="Arial"/>
              </a:rPr>
              <a:t>údaji</a:t>
            </a:r>
          </a:p>
          <a:p>
            <a:endParaRPr lang="cs-CZ" sz="1100" spc="-19" dirty="0">
              <a:solidFill>
                <a:schemeClr val="tx1"/>
              </a:solidFill>
              <a:latin typeface="Arial"/>
              <a:cs typeface="Arial"/>
            </a:endParaRPr>
          </a:p>
          <a:p>
            <a:r>
              <a:rPr lang="cs-CZ" sz="1100" spc="-71" dirty="0">
                <a:solidFill>
                  <a:schemeClr val="tx1"/>
                </a:solidFill>
                <a:latin typeface="Arial"/>
                <a:cs typeface="Arial"/>
              </a:rPr>
              <a:t>V</a:t>
            </a:r>
            <a:r>
              <a:rPr lang="cs-CZ" sz="1100" spc="-35" dirty="0">
                <a:solidFill>
                  <a:schemeClr val="tx1"/>
                </a:solidFill>
                <a:latin typeface="Arial"/>
                <a:cs typeface="Arial"/>
              </a:rPr>
              <a:t> </a:t>
            </a:r>
            <a:r>
              <a:rPr lang="cs-CZ" sz="1100" spc="-29" dirty="0">
                <a:solidFill>
                  <a:schemeClr val="tx1"/>
                </a:solidFill>
                <a:latin typeface="Arial"/>
                <a:cs typeface="Arial"/>
              </a:rPr>
              <a:t>případě,</a:t>
            </a:r>
            <a:r>
              <a:rPr lang="cs-CZ" sz="1100" spc="-51" dirty="0">
                <a:solidFill>
                  <a:schemeClr val="tx1"/>
                </a:solidFill>
                <a:latin typeface="Arial"/>
                <a:cs typeface="Arial"/>
              </a:rPr>
              <a:t> </a:t>
            </a:r>
            <a:r>
              <a:rPr lang="cs-CZ" sz="1100" spc="-61" dirty="0">
                <a:solidFill>
                  <a:schemeClr val="tx1"/>
                </a:solidFill>
                <a:latin typeface="Arial"/>
                <a:cs typeface="Arial"/>
              </a:rPr>
              <a:t>že</a:t>
            </a:r>
            <a:r>
              <a:rPr lang="cs-CZ" sz="1100" spc="-55" dirty="0">
                <a:solidFill>
                  <a:schemeClr val="tx1"/>
                </a:solidFill>
                <a:latin typeface="Arial"/>
                <a:cs typeface="Arial"/>
              </a:rPr>
              <a:t> </a:t>
            </a:r>
            <a:r>
              <a:rPr lang="cs-CZ" sz="1100" spc="-38" dirty="0">
                <a:solidFill>
                  <a:schemeClr val="tx1"/>
                </a:solidFill>
                <a:latin typeface="Arial"/>
                <a:cs typeface="Arial"/>
              </a:rPr>
              <a:t>má</a:t>
            </a:r>
            <a:r>
              <a:rPr lang="cs-CZ" sz="1100" spc="-58" dirty="0">
                <a:solidFill>
                  <a:schemeClr val="tx1"/>
                </a:solidFill>
                <a:latin typeface="Arial"/>
                <a:cs typeface="Arial"/>
              </a:rPr>
              <a:t> </a:t>
            </a:r>
            <a:r>
              <a:rPr lang="cs-CZ" sz="1100" spc="-22" dirty="0">
                <a:solidFill>
                  <a:schemeClr val="tx1"/>
                </a:solidFill>
                <a:latin typeface="Arial"/>
                <a:cs typeface="Arial"/>
              </a:rPr>
              <a:t>uživatel</a:t>
            </a:r>
            <a:r>
              <a:rPr lang="cs-CZ" sz="1100" spc="-55" dirty="0">
                <a:solidFill>
                  <a:schemeClr val="tx1"/>
                </a:solidFill>
                <a:latin typeface="Arial"/>
                <a:cs typeface="Arial"/>
              </a:rPr>
              <a:t> </a:t>
            </a:r>
            <a:r>
              <a:rPr lang="cs-CZ" sz="1100" spc="-19" dirty="0">
                <a:solidFill>
                  <a:schemeClr val="tx1"/>
                </a:solidFill>
                <a:latin typeface="Arial"/>
                <a:cs typeface="Arial"/>
              </a:rPr>
              <a:t>problém</a:t>
            </a:r>
            <a:r>
              <a:rPr lang="cs-CZ" sz="1100" spc="-51" dirty="0">
                <a:solidFill>
                  <a:schemeClr val="tx1"/>
                </a:solidFill>
                <a:latin typeface="Arial"/>
                <a:cs typeface="Arial"/>
              </a:rPr>
              <a:t> </a:t>
            </a:r>
            <a:r>
              <a:rPr lang="cs-CZ" sz="1100" spc="-77" dirty="0">
                <a:solidFill>
                  <a:schemeClr val="tx1"/>
                </a:solidFill>
                <a:latin typeface="Arial"/>
                <a:cs typeface="Arial"/>
              </a:rPr>
              <a:t>s</a:t>
            </a:r>
            <a:r>
              <a:rPr lang="cs-CZ" sz="1100" spc="-26" dirty="0">
                <a:solidFill>
                  <a:schemeClr val="tx1"/>
                </a:solidFill>
                <a:latin typeface="Arial"/>
                <a:cs typeface="Arial"/>
              </a:rPr>
              <a:t> registrací,</a:t>
            </a:r>
            <a:r>
              <a:rPr lang="cs-CZ" sz="1100" spc="-64" dirty="0">
                <a:solidFill>
                  <a:schemeClr val="tx1"/>
                </a:solidFill>
                <a:latin typeface="Arial"/>
                <a:cs typeface="Arial"/>
              </a:rPr>
              <a:t> </a:t>
            </a:r>
            <a:r>
              <a:rPr lang="cs-CZ" sz="1100" spc="-42" dirty="0">
                <a:solidFill>
                  <a:schemeClr val="tx1"/>
                </a:solidFill>
                <a:latin typeface="Arial"/>
                <a:cs typeface="Arial"/>
              </a:rPr>
              <a:t>může</a:t>
            </a:r>
            <a:r>
              <a:rPr lang="cs-CZ" sz="1100" spc="-51" dirty="0">
                <a:solidFill>
                  <a:schemeClr val="tx1"/>
                </a:solidFill>
                <a:latin typeface="Arial"/>
                <a:cs typeface="Arial"/>
              </a:rPr>
              <a:t> </a:t>
            </a:r>
            <a:r>
              <a:rPr lang="cs-CZ" sz="1100" spc="-29" dirty="0">
                <a:solidFill>
                  <a:schemeClr val="tx1"/>
                </a:solidFill>
                <a:latin typeface="Arial"/>
                <a:cs typeface="Arial"/>
              </a:rPr>
              <a:t>využít</a:t>
            </a:r>
            <a:r>
              <a:rPr lang="cs-CZ" sz="1100" spc="-55" dirty="0">
                <a:solidFill>
                  <a:schemeClr val="tx1"/>
                </a:solidFill>
                <a:latin typeface="Arial"/>
                <a:cs typeface="Arial"/>
              </a:rPr>
              <a:t> </a:t>
            </a:r>
            <a:r>
              <a:rPr lang="cs-CZ" sz="1100" spc="-13" dirty="0">
                <a:solidFill>
                  <a:schemeClr val="tx1"/>
                </a:solidFill>
                <a:latin typeface="Arial"/>
                <a:cs typeface="Arial"/>
              </a:rPr>
              <a:t>formulář,</a:t>
            </a:r>
            <a:r>
              <a:rPr lang="cs-CZ" sz="1100" spc="-51" dirty="0">
                <a:solidFill>
                  <a:schemeClr val="tx1"/>
                </a:solidFill>
                <a:latin typeface="Arial"/>
                <a:cs typeface="Arial"/>
              </a:rPr>
              <a:t> </a:t>
            </a:r>
            <a:r>
              <a:rPr lang="cs-CZ" sz="1100" spc="-16" dirty="0">
                <a:solidFill>
                  <a:schemeClr val="tx1"/>
                </a:solidFill>
                <a:latin typeface="Arial"/>
                <a:cs typeface="Arial"/>
              </a:rPr>
              <a:t>který</a:t>
            </a:r>
            <a:r>
              <a:rPr lang="cs-CZ" sz="1100" spc="-55" dirty="0">
                <a:solidFill>
                  <a:schemeClr val="tx1"/>
                </a:solidFill>
                <a:latin typeface="Arial"/>
                <a:cs typeface="Arial"/>
              </a:rPr>
              <a:t> </a:t>
            </a:r>
            <a:r>
              <a:rPr lang="cs-CZ" sz="1100" spc="-61" dirty="0">
                <a:solidFill>
                  <a:schemeClr val="tx1"/>
                </a:solidFill>
                <a:latin typeface="Arial"/>
                <a:cs typeface="Arial"/>
              </a:rPr>
              <a:t>se</a:t>
            </a:r>
            <a:r>
              <a:rPr lang="cs-CZ" sz="1100" spc="-51" dirty="0">
                <a:solidFill>
                  <a:schemeClr val="tx1"/>
                </a:solidFill>
                <a:latin typeface="Arial"/>
                <a:cs typeface="Arial"/>
              </a:rPr>
              <a:t> </a:t>
            </a:r>
            <a:r>
              <a:rPr lang="cs-CZ" sz="1100" spc="-48" dirty="0">
                <a:solidFill>
                  <a:schemeClr val="tx1"/>
                </a:solidFill>
                <a:latin typeface="Arial"/>
                <a:cs typeface="Arial"/>
              </a:rPr>
              <a:t>nachází</a:t>
            </a:r>
            <a:r>
              <a:rPr lang="cs-CZ" sz="1100" spc="-58" dirty="0">
                <a:solidFill>
                  <a:schemeClr val="tx1"/>
                </a:solidFill>
                <a:latin typeface="Arial"/>
                <a:cs typeface="Arial"/>
              </a:rPr>
              <a:t> </a:t>
            </a:r>
            <a:r>
              <a:rPr lang="cs-CZ" sz="1100" spc="-22" dirty="0">
                <a:solidFill>
                  <a:schemeClr val="tx1"/>
                </a:solidFill>
                <a:latin typeface="Arial"/>
                <a:cs typeface="Arial"/>
              </a:rPr>
              <a:t>pod</a:t>
            </a:r>
            <a:r>
              <a:rPr lang="cs-CZ" sz="1100" spc="-58" dirty="0">
                <a:solidFill>
                  <a:schemeClr val="tx1"/>
                </a:solidFill>
                <a:latin typeface="Arial"/>
                <a:cs typeface="Arial"/>
              </a:rPr>
              <a:t> </a:t>
            </a:r>
            <a:r>
              <a:rPr lang="cs-CZ" sz="1100" spc="-29" dirty="0">
                <a:solidFill>
                  <a:schemeClr val="tx1"/>
                </a:solidFill>
                <a:latin typeface="Arial"/>
                <a:cs typeface="Arial"/>
              </a:rPr>
              <a:t>registračním  </a:t>
            </a:r>
            <a:r>
              <a:rPr lang="cs-CZ" sz="1100" spc="-16" dirty="0">
                <a:solidFill>
                  <a:schemeClr val="tx1"/>
                </a:solidFill>
                <a:latin typeface="Arial"/>
                <a:cs typeface="Arial"/>
              </a:rPr>
              <a:t>formulářem, </a:t>
            </a:r>
            <a:r>
              <a:rPr lang="cs-CZ" sz="1100" spc="-55" dirty="0">
                <a:solidFill>
                  <a:schemeClr val="tx1"/>
                </a:solidFill>
                <a:latin typeface="Arial"/>
                <a:cs typeface="Arial"/>
              </a:rPr>
              <a:t>a </a:t>
            </a:r>
            <a:r>
              <a:rPr lang="cs-CZ" sz="1100" spc="-48" dirty="0">
                <a:solidFill>
                  <a:schemeClr val="tx1"/>
                </a:solidFill>
                <a:latin typeface="Arial"/>
                <a:cs typeface="Arial"/>
              </a:rPr>
              <a:t>zde </a:t>
            </a:r>
            <a:r>
              <a:rPr lang="cs-CZ" sz="1100" spc="-35" dirty="0">
                <a:solidFill>
                  <a:schemeClr val="tx1"/>
                </a:solidFill>
                <a:latin typeface="Arial"/>
                <a:cs typeface="Arial"/>
              </a:rPr>
              <a:t>svůj </a:t>
            </a:r>
            <a:r>
              <a:rPr lang="cs-CZ" sz="1100" spc="-19" dirty="0">
                <a:solidFill>
                  <a:schemeClr val="tx1"/>
                </a:solidFill>
                <a:latin typeface="Arial"/>
                <a:cs typeface="Arial"/>
              </a:rPr>
              <a:t>problém </a:t>
            </a:r>
            <a:r>
              <a:rPr lang="cs-CZ" sz="1100" spc="-29" dirty="0">
                <a:solidFill>
                  <a:schemeClr val="tx1"/>
                </a:solidFill>
                <a:latin typeface="Arial"/>
                <a:cs typeface="Arial"/>
              </a:rPr>
              <a:t>popsat </a:t>
            </a:r>
            <a:r>
              <a:rPr lang="cs-CZ" sz="1100" spc="-55" dirty="0">
                <a:solidFill>
                  <a:schemeClr val="tx1"/>
                </a:solidFill>
                <a:latin typeface="Arial"/>
                <a:cs typeface="Arial"/>
              </a:rPr>
              <a:t>a </a:t>
            </a:r>
            <a:r>
              <a:rPr lang="cs-CZ" sz="1100" spc="-35" dirty="0">
                <a:solidFill>
                  <a:schemeClr val="tx1"/>
                </a:solidFill>
                <a:latin typeface="Arial"/>
                <a:cs typeface="Arial"/>
              </a:rPr>
              <a:t>zaslat </a:t>
            </a:r>
            <a:r>
              <a:rPr lang="cs-CZ" sz="1100" spc="-10" dirty="0">
                <a:solidFill>
                  <a:schemeClr val="tx1"/>
                </a:solidFill>
                <a:latin typeface="Arial"/>
                <a:cs typeface="Arial"/>
              </a:rPr>
              <a:t>jej </a:t>
            </a:r>
            <a:r>
              <a:rPr lang="cs-CZ" sz="1100" spc="-29" dirty="0">
                <a:solidFill>
                  <a:schemeClr val="tx1"/>
                </a:solidFill>
                <a:latin typeface="Arial"/>
                <a:cs typeface="Arial"/>
              </a:rPr>
              <a:t>odpovědnému pracovníkovi, </a:t>
            </a:r>
            <a:r>
              <a:rPr lang="cs-CZ" sz="1100" spc="-13" dirty="0">
                <a:solidFill>
                  <a:schemeClr val="tx1"/>
                </a:solidFill>
                <a:latin typeface="Arial"/>
                <a:cs typeface="Arial"/>
              </a:rPr>
              <a:t>který </a:t>
            </a:r>
            <a:r>
              <a:rPr lang="cs-CZ" sz="1100" spc="-61" dirty="0">
                <a:solidFill>
                  <a:schemeClr val="tx1"/>
                </a:solidFill>
                <a:latin typeface="Arial"/>
                <a:cs typeface="Arial"/>
              </a:rPr>
              <a:t>se </a:t>
            </a:r>
            <a:r>
              <a:rPr lang="cs-CZ" sz="1100" spc="-19" dirty="0">
                <a:solidFill>
                  <a:schemeClr val="tx1"/>
                </a:solidFill>
                <a:latin typeface="Arial"/>
                <a:cs typeface="Arial"/>
              </a:rPr>
              <a:t>jím </a:t>
            </a:r>
            <a:r>
              <a:rPr lang="cs-CZ" sz="1100" spc="-51" dirty="0">
                <a:solidFill>
                  <a:schemeClr val="tx1"/>
                </a:solidFill>
                <a:latin typeface="Arial"/>
                <a:cs typeface="Arial"/>
              </a:rPr>
              <a:t>začne  </a:t>
            </a:r>
            <a:r>
              <a:rPr lang="cs-CZ" sz="1100" spc="-32" dirty="0">
                <a:solidFill>
                  <a:schemeClr val="tx1"/>
                </a:solidFill>
                <a:latin typeface="Arial"/>
                <a:cs typeface="Arial"/>
              </a:rPr>
              <a:t>zabývat.</a:t>
            </a:r>
            <a:r>
              <a:rPr lang="cs-CZ" sz="1100" spc="-45" dirty="0">
                <a:cs typeface="Arial"/>
              </a:rPr>
              <a:t> </a:t>
            </a: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solidFill>
                <a:schemeClr val="tx1"/>
              </a:solidFill>
              <a:cs typeface="Arial"/>
            </a:endParaRPr>
          </a:p>
          <a:p>
            <a:endParaRPr lang="cs-CZ" sz="1100" spc="-45" dirty="0">
              <a:solidFill>
                <a:schemeClr val="tx1"/>
              </a:solidFill>
              <a:cs typeface="Arial"/>
            </a:endParaRPr>
          </a:p>
          <a:p>
            <a:r>
              <a:rPr lang="cs-CZ" sz="1100" spc="-45" dirty="0">
                <a:solidFill>
                  <a:schemeClr val="tx1"/>
                </a:solidFill>
                <a:cs typeface="Arial"/>
              </a:rPr>
              <a:t>Obrázek </a:t>
            </a:r>
            <a:r>
              <a:rPr lang="cs-CZ" sz="1100" spc="-35" dirty="0">
                <a:solidFill>
                  <a:schemeClr val="tx1"/>
                </a:solidFill>
                <a:cs typeface="Arial"/>
              </a:rPr>
              <a:t>7 </a:t>
            </a:r>
            <a:r>
              <a:rPr lang="cs-CZ" sz="1100" spc="-19" dirty="0">
                <a:solidFill>
                  <a:schemeClr val="tx1"/>
                </a:solidFill>
                <a:cs typeface="Arial"/>
              </a:rPr>
              <a:t>- </a:t>
            </a:r>
            <a:r>
              <a:rPr lang="cs-CZ" sz="1100" spc="-29" dirty="0">
                <a:solidFill>
                  <a:schemeClr val="tx1"/>
                </a:solidFill>
                <a:cs typeface="Arial"/>
              </a:rPr>
              <a:t>Problém </a:t>
            </a:r>
            <a:r>
              <a:rPr lang="cs-CZ" sz="1100" spc="-77" dirty="0">
                <a:solidFill>
                  <a:schemeClr val="tx1"/>
                </a:solidFill>
                <a:cs typeface="Arial"/>
              </a:rPr>
              <a:t>s</a:t>
            </a:r>
            <a:r>
              <a:rPr lang="cs-CZ" sz="1100" spc="-106" dirty="0">
                <a:solidFill>
                  <a:schemeClr val="tx1"/>
                </a:solidFill>
                <a:cs typeface="Arial"/>
              </a:rPr>
              <a:t> </a:t>
            </a:r>
            <a:r>
              <a:rPr lang="cs-CZ" sz="1100" spc="-29" dirty="0">
                <a:solidFill>
                  <a:schemeClr val="tx1"/>
                </a:solidFill>
                <a:cs typeface="Arial"/>
              </a:rPr>
              <a:t>registrací</a:t>
            </a:r>
            <a:endParaRPr lang="cs-CZ" sz="1100" dirty="0">
              <a:solidFill>
                <a:schemeClr val="tx1"/>
              </a:solidFill>
              <a:latin typeface="Arial"/>
              <a:cs typeface="Arial"/>
            </a:endParaRPr>
          </a:p>
          <a:p>
            <a:endParaRPr lang="cs-CZ" sz="1100" dirty="0">
              <a:solidFill>
                <a:schemeClr val="tx1"/>
              </a:solidFill>
              <a:latin typeface="Arial"/>
              <a:cs typeface="Arial"/>
            </a:endParaRPr>
          </a:p>
          <a:p>
            <a:endParaRPr lang="cs-CZ" dirty="0"/>
          </a:p>
        </p:txBody>
      </p:sp>
      <p:sp>
        <p:nvSpPr>
          <p:cNvPr id="4" name="Zástupný symbol pro číslo snímku 3">
            <a:extLst>
              <a:ext uri="{FF2B5EF4-FFF2-40B4-BE49-F238E27FC236}">
                <a16:creationId xmlns:a16="http://schemas.microsoft.com/office/drawing/2014/main" id="{8176A7D3-759C-F543-996F-5CFA4F3AF4B3}"/>
              </a:ext>
            </a:extLst>
          </p:cNvPr>
          <p:cNvSpPr>
            <a:spLocks noGrp="1"/>
          </p:cNvSpPr>
          <p:nvPr>
            <p:ph type="sldNum" sz="quarter" idx="12"/>
          </p:nvPr>
        </p:nvSpPr>
        <p:spPr/>
        <p:txBody>
          <a:bodyPr/>
          <a:lstStyle/>
          <a:p>
            <a:fld id="{CA6B5227-2C6F-B94D-9D8F-826F9170706D}" type="slidenum">
              <a:rPr lang="en-US" smtClean="0"/>
              <a:t>23</a:t>
            </a:fld>
            <a:endParaRPr lang="en-US" dirty="0"/>
          </a:p>
        </p:txBody>
      </p:sp>
      <p:sp>
        <p:nvSpPr>
          <p:cNvPr id="6" name="object 7">
            <a:extLst>
              <a:ext uri="{FF2B5EF4-FFF2-40B4-BE49-F238E27FC236}">
                <a16:creationId xmlns:a16="http://schemas.microsoft.com/office/drawing/2014/main" id="{559A0CDB-B2FE-2242-9DC2-3F2CCB471A9E}"/>
              </a:ext>
            </a:extLst>
          </p:cNvPr>
          <p:cNvSpPr/>
          <p:nvPr/>
        </p:nvSpPr>
        <p:spPr>
          <a:xfrm>
            <a:off x="1903673" y="591208"/>
            <a:ext cx="4989811" cy="2513866"/>
          </a:xfrm>
          <a:prstGeom prst="rect">
            <a:avLst/>
          </a:prstGeom>
          <a:blipFill>
            <a:blip r:embed="rId2" cstate="print"/>
            <a:stretch>
              <a:fillRect/>
            </a:stretch>
          </a:blipFill>
        </p:spPr>
        <p:txBody>
          <a:bodyPr wrap="square" lIns="0" tIns="0" rIns="0" bIns="0" rtlCol="0"/>
          <a:lstStyle/>
          <a:p>
            <a:pPr algn="ctr"/>
            <a:endParaRPr sz="1154" dirty="0"/>
          </a:p>
        </p:txBody>
      </p:sp>
      <p:sp>
        <p:nvSpPr>
          <p:cNvPr id="7" name="object 5">
            <a:extLst>
              <a:ext uri="{FF2B5EF4-FFF2-40B4-BE49-F238E27FC236}">
                <a16:creationId xmlns:a16="http://schemas.microsoft.com/office/drawing/2014/main" id="{DAAC7C73-4790-2B43-B81C-7394D7F5DE8B}"/>
              </a:ext>
            </a:extLst>
          </p:cNvPr>
          <p:cNvSpPr/>
          <p:nvPr/>
        </p:nvSpPr>
        <p:spPr>
          <a:xfrm>
            <a:off x="2475870" y="4556235"/>
            <a:ext cx="3861867" cy="1214938"/>
          </a:xfrm>
          <a:prstGeom prst="rect">
            <a:avLst/>
          </a:prstGeom>
          <a:blipFill>
            <a:blip r:embed="rId3" cstate="print"/>
            <a:stretch>
              <a:fillRect/>
            </a:stretch>
          </a:blipFill>
        </p:spPr>
        <p:txBody>
          <a:bodyPr wrap="square" lIns="0" tIns="0" rIns="0" bIns="0" rtlCol="0"/>
          <a:lstStyle/>
          <a:p>
            <a:endParaRPr sz="1154"/>
          </a:p>
        </p:txBody>
      </p:sp>
    </p:spTree>
    <p:extLst>
      <p:ext uri="{BB962C8B-B14F-4D97-AF65-F5344CB8AC3E}">
        <p14:creationId xmlns:p14="http://schemas.microsoft.com/office/powerpoint/2010/main" val="244729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7218" y="522270"/>
            <a:ext cx="8563555" cy="1075183"/>
          </a:xfrm>
          <a:prstGeom prst="rect">
            <a:avLst/>
          </a:prstGeom>
        </p:spPr>
        <p:txBody>
          <a:bodyPr vert="horz" wrap="square" lIns="0" tIns="8145" rIns="0" bIns="0" rtlCol="0">
            <a:spAutoFit/>
          </a:bodyPr>
          <a:lstStyle/>
          <a:p>
            <a:pPr marL="1352803">
              <a:spcBef>
                <a:spcPts val="64"/>
              </a:spcBef>
            </a:pPr>
            <a:r>
              <a:rPr lang="cs-CZ" sz="1100" spc="-45" dirty="0">
                <a:cs typeface="Arial"/>
              </a:rPr>
              <a:t>					</a:t>
            </a:r>
            <a:endParaRPr sz="1100" dirty="0">
              <a:cs typeface="Times New Roman"/>
            </a:endParaRPr>
          </a:p>
          <a:p>
            <a:pPr marL="154746"/>
            <a:r>
              <a:rPr sz="1100" b="1" spc="-71" dirty="0">
                <a:solidFill>
                  <a:srgbClr val="2D74B5"/>
                </a:solidFill>
                <a:cs typeface="Trebuchet MS"/>
              </a:rPr>
              <a:t>2. </a:t>
            </a:r>
            <a:r>
              <a:rPr sz="1100" b="1" spc="-51" dirty="0">
                <a:solidFill>
                  <a:srgbClr val="2D74B5"/>
                </a:solidFill>
                <a:cs typeface="Trebuchet MS"/>
              </a:rPr>
              <a:t>Přihlášení</a:t>
            </a:r>
            <a:r>
              <a:rPr sz="1100" b="1" spc="-192" dirty="0">
                <a:solidFill>
                  <a:srgbClr val="2D74B5"/>
                </a:solidFill>
                <a:cs typeface="Trebuchet MS"/>
              </a:rPr>
              <a:t> </a:t>
            </a:r>
            <a:r>
              <a:rPr sz="1100" b="1" spc="-61" dirty="0">
                <a:solidFill>
                  <a:srgbClr val="2D74B5"/>
                </a:solidFill>
                <a:cs typeface="Trebuchet MS"/>
              </a:rPr>
              <a:t>uživatele</a:t>
            </a:r>
            <a:endParaRPr sz="1100" b="1" dirty="0">
              <a:cs typeface="Trebuchet MS"/>
            </a:endParaRPr>
          </a:p>
          <a:p>
            <a:pPr marL="8145">
              <a:spcBef>
                <a:spcPts val="192"/>
              </a:spcBef>
            </a:pPr>
            <a:r>
              <a:rPr sz="1100" spc="-26" dirty="0">
                <a:cs typeface="Arial"/>
              </a:rPr>
              <a:t>Uživatel </a:t>
            </a:r>
            <a:r>
              <a:rPr sz="1100" spc="-61" dirty="0">
                <a:cs typeface="Arial"/>
              </a:rPr>
              <a:t>se </a:t>
            </a:r>
            <a:r>
              <a:rPr sz="1100" spc="-26" dirty="0">
                <a:cs typeface="Arial"/>
              </a:rPr>
              <a:t>přihlásí do </a:t>
            </a:r>
            <a:r>
              <a:rPr sz="1100" spc="-13" dirty="0">
                <a:cs typeface="Arial"/>
              </a:rPr>
              <a:t>portálu </a:t>
            </a:r>
            <a:r>
              <a:rPr sz="1100" spc="-93" dirty="0">
                <a:cs typeface="Arial"/>
              </a:rPr>
              <a:t>ISKP </a:t>
            </a:r>
            <a:r>
              <a:rPr sz="1100" spc="-45" dirty="0">
                <a:cs typeface="Arial"/>
              </a:rPr>
              <a:t>14+ </a:t>
            </a:r>
            <a:r>
              <a:rPr sz="1100" spc="-19" dirty="0">
                <a:cs typeface="Arial"/>
              </a:rPr>
              <a:t>tak, </a:t>
            </a:r>
            <a:r>
              <a:rPr sz="1100" spc="-61" dirty="0">
                <a:cs typeface="Arial"/>
              </a:rPr>
              <a:t>že </a:t>
            </a:r>
            <a:r>
              <a:rPr sz="1100" spc="-38" dirty="0">
                <a:cs typeface="Arial"/>
              </a:rPr>
              <a:t>na </a:t>
            </a:r>
            <a:r>
              <a:rPr sz="1100" spc="-29" dirty="0">
                <a:cs typeface="Arial"/>
              </a:rPr>
              <a:t>úvodní </a:t>
            </a:r>
            <a:r>
              <a:rPr sz="1100" spc="-35" dirty="0">
                <a:cs typeface="Arial"/>
              </a:rPr>
              <a:t>obrazovce </a:t>
            </a:r>
            <a:r>
              <a:rPr sz="1100" spc="-26" dirty="0">
                <a:cs typeface="Arial"/>
              </a:rPr>
              <a:t>vyplní </a:t>
            </a:r>
            <a:r>
              <a:rPr sz="1100" spc="-32" dirty="0">
                <a:cs typeface="Arial"/>
              </a:rPr>
              <a:t>přihlašovací</a:t>
            </a:r>
            <a:r>
              <a:rPr sz="1100" spc="-103" dirty="0">
                <a:cs typeface="Arial"/>
              </a:rPr>
              <a:t> </a:t>
            </a:r>
            <a:r>
              <a:rPr sz="1100" spc="-26" dirty="0">
                <a:cs typeface="Arial"/>
              </a:rPr>
              <a:t>údaje:</a:t>
            </a:r>
            <a:endParaRPr sz="1100" dirty="0">
              <a:cs typeface="Arial"/>
            </a:endParaRPr>
          </a:p>
          <a:p>
            <a:pPr>
              <a:spcBef>
                <a:spcPts val="3"/>
              </a:spcBef>
            </a:pPr>
            <a:endParaRPr sz="1100" dirty="0">
              <a:cs typeface="Times New Roman"/>
            </a:endParaRPr>
          </a:p>
          <a:p>
            <a:pPr marL="300940" indent="-146194">
              <a:buFont typeface="Symbol"/>
              <a:buChar char=""/>
              <a:tabLst>
                <a:tab pos="300940" algn="l"/>
                <a:tab pos="301347" algn="l"/>
              </a:tabLst>
            </a:pPr>
            <a:r>
              <a:rPr sz="1100" i="1" spc="-35" dirty="0">
                <a:cs typeface="Trebuchet MS"/>
              </a:rPr>
              <a:t>Přihlašovací </a:t>
            </a:r>
            <a:r>
              <a:rPr sz="1100" spc="-22" dirty="0">
                <a:cs typeface="Arial"/>
              </a:rPr>
              <a:t>jméno </a:t>
            </a:r>
            <a:r>
              <a:rPr sz="1100" spc="-42" dirty="0">
                <a:cs typeface="Arial"/>
              </a:rPr>
              <a:t>– </a:t>
            </a:r>
            <a:r>
              <a:rPr sz="1100" spc="-32" dirty="0">
                <a:cs typeface="Arial"/>
              </a:rPr>
              <a:t>vygenerováno </a:t>
            </a:r>
            <a:r>
              <a:rPr sz="1100" spc="-38" dirty="0">
                <a:cs typeface="Arial"/>
              </a:rPr>
              <a:t>systémem </a:t>
            </a:r>
            <a:r>
              <a:rPr sz="1100" spc="-55" dirty="0">
                <a:cs typeface="Arial"/>
              </a:rPr>
              <a:t>a </a:t>
            </a:r>
            <a:r>
              <a:rPr sz="1100" spc="-45" dirty="0">
                <a:cs typeface="Arial"/>
              </a:rPr>
              <a:t>zasláno </a:t>
            </a:r>
            <a:r>
              <a:rPr sz="1100" spc="-22" dirty="0">
                <a:cs typeface="Arial"/>
              </a:rPr>
              <a:t>uživateli </a:t>
            </a:r>
            <a:r>
              <a:rPr sz="1100" spc="-35" dirty="0">
                <a:cs typeface="Arial"/>
              </a:rPr>
              <a:t>v</a:t>
            </a:r>
            <a:r>
              <a:rPr sz="1100" spc="-58" dirty="0">
                <a:cs typeface="Arial"/>
              </a:rPr>
              <a:t> </a:t>
            </a:r>
            <a:r>
              <a:rPr sz="1100" spc="-22" dirty="0">
                <a:cs typeface="Arial"/>
              </a:rPr>
              <a:t>e-mailu</a:t>
            </a:r>
            <a:endParaRPr sz="1100" dirty="0">
              <a:cs typeface="Arial"/>
            </a:endParaRPr>
          </a:p>
          <a:p>
            <a:pPr marL="300940" indent="-146194">
              <a:spcBef>
                <a:spcPts val="176"/>
              </a:spcBef>
              <a:buFont typeface="Symbol"/>
              <a:buChar char=""/>
              <a:tabLst>
                <a:tab pos="300940" algn="l"/>
                <a:tab pos="301347" algn="l"/>
              </a:tabLst>
            </a:pPr>
            <a:r>
              <a:rPr sz="1100" i="1" spc="-32" dirty="0">
                <a:cs typeface="Trebuchet MS"/>
              </a:rPr>
              <a:t>Heslo </a:t>
            </a:r>
            <a:r>
              <a:rPr sz="1100" i="1" spc="93" dirty="0">
                <a:cs typeface="Trebuchet MS"/>
              </a:rPr>
              <a:t>–</a:t>
            </a:r>
            <a:r>
              <a:rPr sz="1100" i="1" spc="-106" dirty="0">
                <a:cs typeface="Trebuchet MS"/>
              </a:rPr>
              <a:t> </a:t>
            </a:r>
            <a:r>
              <a:rPr sz="1100" spc="-45" dirty="0">
                <a:cs typeface="Arial"/>
              </a:rPr>
              <a:t>zadáno </a:t>
            </a:r>
            <a:r>
              <a:rPr sz="1100" spc="-3" dirty="0">
                <a:cs typeface="Arial"/>
              </a:rPr>
              <a:t>při </a:t>
            </a:r>
            <a:r>
              <a:rPr sz="1100" spc="-26" dirty="0">
                <a:cs typeface="Arial"/>
              </a:rPr>
              <a:t>registraci</a:t>
            </a:r>
            <a:endParaRPr sz="1100" dirty="0">
              <a:cs typeface="Arial"/>
            </a:endParaRPr>
          </a:p>
        </p:txBody>
      </p:sp>
      <p:sp>
        <p:nvSpPr>
          <p:cNvPr id="4" name="object 4"/>
          <p:cNvSpPr txBox="1"/>
          <p:nvPr/>
        </p:nvSpPr>
        <p:spPr>
          <a:xfrm>
            <a:off x="321094" y="3680159"/>
            <a:ext cx="8301160" cy="716202"/>
          </a:xfrm>
          <a:prstGeom prst="rect">
            <a:avLst/>
          </a:prstGeom>
        </p:spPr>
        <p:txBody>
          <a:bodyPr vert="horz" wrap="square" lIns="0" tIns="8552" rIns="0" bIns="0" rtlCol="0">
            <a:spAutoFit/>
          </a:bodyPr>
          <a:lstStyle/>
          <a:p>
            <a:pPr marL="1249368">
              <a:spcBef>
                <a:spcPts val="67"/>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8 </a:t>
            </a:r>
            <a:r>
              <a:rPr sz="1100" spc="-19" dirty="0">
                <a:latin typeface="Arial"/>
                <a:cs typeface="Arial"/>
              </a:rPr>
              <a:t>- </a:t>
            </a:r>
            <a:r>
              <a:rPr sz="1100" spc="-35" dirty="0">
                <a:latin typeface="Arial"/>
                <a:cs typeface="Arial"/>
              </a:rPr>
              <a:t>Přihlášení </a:t>
            </a:r>
            <a:r>
              <a:rPr sz="1100" spc="-29" dirty="0">
                <a:latin typeface="Arial"/>
                <a:cs typeface="Arial"/>
              </a:rPr>
              <a:t>do </a:t>
            </a:r>
            <a:r>
              <a:rPr sz="1100" spc="-83" dirty="0">
                <a:latin typeface="Arial"/>
                <a:cs typeface="Arial"/>
              </a:rPr>
              <a:t>IS</a:t>
            </a:r>
            <a:r>
              <a:rPr sz="1100" spc="-144" dirty="0">
                <a:latin typeface="Arial"/>
                <a:cs typeface="Arial"/>
              </a:rPr>
              <a:t> </a:t>
            </a:r>
            <a:r>
              <a:rPr sz="1100" spc="-71" dirty="0">
                <a:latin typeface="Arial"/>
                <a:cs typeface="Arial"/>
              </a:rPr>
              <a:t>KP14+</a:t>
            </a:r>
            <a:endParaRPr sz="1100" dirty="0">
              <a:latin typeface="Arial"/>
              <a:cs typeface="Arial"/>
            </a:endParaRPr>
          </a:p>
          <a:p>
            <a:pPr>
              <a:spcBef>
                <a:spcPts val="19"/>
              </a:spcBef>
            </a:pPr>
            <a:endParaRPr sz="1100" dirty="0">
              <a:latin typeface="Times New Roman"/>
              <a:cs typeface="Times New Roman"/>
            </a:endParaRPr>
          </a:p>
          <a:p>
            <a:pPr marL="154746"/>
            <a:r>
              <a:rPr sz="1100" b="1" spc="-71" dirty="0">
                <a:solidFill>
                  <a:srgbClr val="2D74B5"/>
                </a:solidFill>
                <a:cs typeface="Trebuchet MS"/>
              </a:rPr>
              <a:t>3. </a:t>
            </a:r>
            <a:r>
              <a:rPr sz="1100" b="1" spc="-51" dirty="0">
                <a:solidFill>
                  <a:srgbClr val="2D74B5"/>
                </a:solidFill>
                <a:cs typeface="Trebuchet MS"/>
              </a:rPr>
              <a:t>Zapomenuté</a:t>
            </a:r>
            <a:r>
              <a:rPr sz="1100" b="1" spc="-196" dirty="0">
                <a:solidFill>
                  <a:srgbClr val="2D74B5"/>
                </a:solidFill>
                <a:cs typeface="Trebuchet MS"/>
              </a:rPr>
              <a:t> </a:t>
            </a:r>
            <a:r>
              <a:rPr sz="1100" b="1" spc="-42" dirty="0">
                <a:solidFill>
                  <a:srgbClr val="2D74B5"/>
                </a:solidFill>
                <a:cs typeface="Trebuchet MS"/>
              </a:rPr>
              <a:t>heslo</a:t>
            </a:r>
            <a:endParaRPr sz="1100" b="1" dirty="0">
              <a:cs typeface="Trebuchet MS"/>
            </a:endParaRPr>
          </a:p>
          <a:p>
            <a:pPr marL="8145" marR="3258">
              <a:lnSpc>
                <a:spcPct val="118200"/>
              </a:lnSpc>
              <a:spcBef>
                <a:spcPts val="29"/>
              </a:spcBef>
            </a:pPr>
            <a:r>
              <a:rPr sz="1100" spc="-71" dirty="0">
                <a:latin typeface="Arial"/>
                <a:cs typeface="Arial"/>
              </a:rPr>
              <a:t>V </a:t>
            </a:r>
            <a:r>
              <a:rPr sz="1100" spc="-29" dirty="0">
                <a:latin typeface="Arial"/>
                <a:cs typeface="Arial"/>
              </a:rPr>
              <a:t>případě, </a:t>
            </a:r>
            <a:r>
              <a:rPr sz="1100" spc="-61" dirty="0">
                <a:latin typeface="Arial"/>
                <a:cs typeface="Arial"/>
              </a:rPr>
              <a:t>že </a:t>
            </a:r>
            <a:r>
              <a:rPr sz="1100" spc="-22" dirty="0">
                <a:latin typeface="Arial"/>
                <a:cs typeface="Arial"/>
              </a:rPr>
              <a:t>uživatel </a:t>
            </a:r>
            <a:r>
              <a:rPr sz="1100" spc="-42" dirty="0">
                <a:latin typeface="Arial"/>
                <a:cs typeface="Arial"/>
              </a:rPr>
              <a:t>zapomene </a:t>
            </a:r>
            <a:r>
              <a:rPr sz="1100" spc="-32" dirty="0">
                <a:latin typeface="Arial"/>
                <a:cs typeface="Arial"/>
              </a:rPr>
              <a:t>heslo, </a:t>
            </a:r>
            <a:r>
              <a:rPr sz="1100" spc="-22" dirty="0">
                <a:latin typeface="Arial"/>
                <a:cs typeface="Arial"/>
              </a:rPr>
              <a:t>klikne </a:t>
            </a:r>
            <a:r>
              <a:rPr sz="1100" spc="-38" dirty="0">
                <a:latin typeface="Arial"/>
                <a:cs typeface="Arial"/>
              </a:rPr>
              <a:t>na </a:t>
            </a:r>
            <a:r>
              <a:rPr sz="1100" spc="-42" dirty="0">
                <a:latin typeface="Arial"/>
                <a:cs typeface="Arial"/>
              </a:rPr>
              <a:t>odkaz </a:t>
            </a:r>
            <a:r>
              <a:rPr sz="1100" spc="-32" dirty="0">
                <a:latin typeface="Arial"/>
                <a:cs typeface="Arial"/>
              </a:rPr>
              <a:t>„</a:t>
            </a:r>
            <a:r>
              <a:rPr sz="1100" b="1" spc="-32" dirty="0">
                <a:latin typeface="Trebuchet MS"/>
                <a:cs typeface="Trebuchet MS"/>
              </a:rPr>
              <a:t>Zapomenuté </a:t>
            </a:r>
            <a:r>
              <a:rPr sz="1100" b="1" spc="-16" dirty="0">
                <a:latin typeface="Trebuchet MS"/>
                <a:cs typeface="Trebuchet MS"/>
              </a:rPr>
              <a:t>heslo?</a:t>
            </a:r>
            <a:r>
              <a:rPr sz="1100" spc="-16" dirty="0">
                <a:latin typeface="Arial"/>
                <a:cs typeface="Arial"/>
              </a:rPr>
              <a:t>“ </a:t>
            </a:r>
            <a:r>
              <a:rPr sz="1100" spc="-38" dirty="0">
                <a:latin typeface="Arial"/>
                <a:cs typeface="Arial"/>
              </a:rPr>
              <a:t>na </a:t>
            </a:r>
            <a:r>
              <a:rPr sz="1100" spc="-26" dirty="0">
                <a:latin typeface="Arial"/>
                <a:cs typeface="Arial"/>
              </a:rPr>
              <a:t>úvodní </a:t>
            </a:r>
            <a:r>
              <a:rPr sz="1100" spc="-35" dirty="0">
                <a:latin typeface="Arial"/>
                <a:cs typeface="Arial"/>
              </a:rPr>
              <a:t>obrazovce  v </a:t>
            </a:r>
            <a:r>
              <a:rPr sz="1100" spc="-19" dirty="0">
                <a:latin typeface="Arial"/>
                <a:cs typeface="Arial"/>
              </a:rPr>
              <a:t>bloku</a:t>
            </a:r>
            <a:r>
              <a:rPr sz="1100" spc="-38" dirty="0">
                <a:latin typeface="Arial"/>
                <a:cs typeface="Arial"/>
              </a:rPr>
              <a:t> </a:t>
            </a:r>
            <a:r>
              <a:rPr sz="1100" spc="-26" dirty="0">
                <a:latin typeface="Arial"/>
                <a:cs typeface="Arial"/>
              </a:rPr>
              <a:t>přihlášení.</a:t>
            </a:r>
            <a:endParaRPr sz="1100" dirty="0">
              <a:latin typeface="Arial"/>
              <a:cs typeface="Arial"/>
            </a:endParaRPr>
          </a:p>
        </p:txBody>
      </p:sp>
      <p:sp>
        <p:nvSpPr>
          <p:cNvPr id="6" name="object 6"/>
          <p:cNvSpPr/>
          <p:nvPr/>
        </p:nvSpPr>
        <p:spPr>
          <a:xfrm>
            <a:off x="2955124" y="2001905"/>
            <a:ext cx="2832099" cy="1273802"/>
          </a:xfrm>
          <a:prstGeom prst="rect">
            <a:avLst/>
          </a:prstGeom>
          <a:blipFill>
            <a:blip r:embed="rId2" cstate="print"/>
            <a:stretch>
              <a:fillRect/>
            </a:stretch>
          </a:blipFill>
        </p:spPr>
        <p:txBody>
          <a:bodyPr wrap="square" lIns="0" tIns="0" rIns="0" bIns="0" rtlCol="0"/>
          <a:lstStyle/>
          <a:p>
            <a:endParaRPr sz="1154"/>
          </a:p>
        </p:txBody>
      </p:sp>
      <p:sp>
        <p:nvSpPr>
          <p:cNvPr id="10" name="Zástupný symbol pro číslo snímku 9">
            <a:extLst>
              <a:ext uri="{FF2B5EF4-FFF2-40B4-BE49-F238E27FC236}">
                <a16:creationId xmlns:a16="http://schemas.microsoft.com/office/drawing/2014/main" id="{F4E13274-1829-8B4D-910F-60E655A54886}"/>
              </a:ext>
            </a:extLst>
          </p:cNvPr>
          <p:cNvSpPr>
            <a:spLocks noGrp="1"/>
          </p:cNvSpPr>
          <p:nvPr>
            <p:ph type="sldNum" sz="quarter" idx="12"/>
          </p:nvPr>
        </p:nvSpPr>
        <p:spPr/>
        <p:txBody>
          <a:bodyPr/>
          <a:lstStyle/>
          <a:p>
            <a:fld id="{CA6B5227-2C6F-B94D-9D8F-826F9170706D}" type="slidenum">
              <a:rPr lang="en-US" smtClean="0"/>
              <a:t>24</a:t>
            </a:fld>
            <a:endParaRPr lang="en-US" dirty="0"/>
          </a:p>
        </p:txBody>
      </p:sp>
      <p:pic>
        <p:nvPicPr>
          <p:cNvPr id="13" name="Picture 2" descr="\\nt1\O\Loga 2014_2020\IROP\Logolinky\RGB\JPG\IROP_CZ_RO_B_C RGB_malý.jpg">
            <a:extLst>
              <a:ext uri="{FF2B5EF4-FFF2-40B4-BE49-F238E27FC236}">
                <a16:creationId xmlns:a16="http://schemas.microsoft.com/office/drawing/2014/main" id="{560EC1F1-74AE-E249-AB26-5B5FACA60347}"/>
              </a:ext>
            </a:extLst>
          </p:cNvPr>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a:extLst>
              <a:ext uri="{FF2B5EF4-FFF2-40B4-BE49-F238E27FC236}">
                <a16:creationId xmlns:a16="http://schemas.microsoft.com/office/drawing/2014/main" id="{97394261-F952-0843-ABD7-56D8E4945B90}"/>
              </a:ext>
            </a:extLst>
          </p:cNvPr>
          <p:cNvPicPr>
            <a:picLocks noChangeAspect="1"/>
          </p:cNvPicPr>
          <p:nvPr/>
        </p:nvPicPr>
        <p:blipFill>
          <a:blip r:embed="rId4">
            <a:alphaModFix amt="49000"/>
          </a:blip>
          <a:stretch>
            <a:fillRect/>
          </a:stretch>
        </p:blipFill>
        <p:spPr>
          <a:xfrm>
            <a:off x="2916621" y="6409427"/>
            <a:ext cx="394450" cy="384829"/>
          </a:xfrm>
          <a:prstGeom prst="rect">
            <a:avLst/>
          </a:prstGeom>
        </p:spPr>
      </p:pic>
    </p:spTree>
    <p:extLst>
      <p:ext uri="{BB962C8B-B14F-4D97-AF65-F5344CB8AC3E}">
        <p14:creationId xmlns:p14="http://schemas.microsoft.com/office/powerpoint/2010/main" val="169570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345" y="3055982"/>
            <a:ext cx="8873655" cy="653914"/>
          </a:xfrm>
          <a:prstGeom prst="rect">
            <a:avLst/>
          </a:prstGeom>
        </p:spPr>
        <p:txBody>
          <a:bodyPr vert="horz" wrap="square" lIns="0" tIns="8145" rIns="0" bIns="0" rtlCol="0">
            <a:spAutoFit/>
          </a:bodyPr>
          <a:lstStyle/>
          <a:p>
            <a:pPr marL="1284389">
              <a:spcBef>
                <a:spcPts val="64"/>
              </a:spcBef>
              <a:tabLst>
                <a:tab pos="1803602" algn="l"/>
              </a:tabLst>
            </a:pPr>
            <a:r>
              <a:rPr lang="cs-CZ" sz="1100" spc="-45" dirty="0">
                <a:latin typeface="Arial"/>
                <a:cs typeface="Arial"/>
              </a:rPr>
              <a:t>					</a:t>
            </a:r>
            <a:r>
              <a:rPr sz="1100" spc="-45" dirty="0" err="1">
                <a:latin typeface="Arial"/>
                <a:cs typeface="Arial"/>
              </a:rPr>
              <a:t>Obrázek</a:t>
            </a:r>
            <a:r>
              <a:rPr sz="1100" spc="-38" dirty="0">
                <a:latin typeface="Arial"/>
                <a:cs typeface="Arial"/>
              </a:rPr>
              <a:t> </a:t>
            </a:r>
            <a:r>
              <a:rPr sz="1100" spc="-35" dirty="0">
                <a:latin typeface="Arial"/>
                <a:cs typeface="Arial"/>
              </a:rPr>
              <a:t>9</a:t>
            </a:r>
            <a:r>
              <a:rPr sz="1100" spc="-29" dirty="0">
                <a:latin typeface="Arial"/>
                <a:cs typeface="Arial"/>
              </a:rPr>
              <a:t> </a:t>
            </a:r>
            <a:r>
              <a:rPr sz="1100" spc="-19" dirty="0">
                <a:latin typeface="Arial"/>
                <a:cs typeface="Arial"/>
              </a:rPr>
              <a:t>-</a:t>
            </a:r>
            <a:r>
              <a:rPr lang="cs-CZ" sz="1100" spc="-19" dirty="0">
                <a:latin typeface="Arial"/>
                <a:cs typeface="Arial"/>
              </a:rPr>
              <a:t> </a:t>
            </a:r>
            <a:r>
              <a:rPr sz="1100" spc="-32" dirty="0" err="1">
                <a:latin typeface="Arial"/>
                <a:cs typeface="Arial"/>
              </a:rPr>
              <a:t>Zapomenuté</a:t>
            </a:r>
            <a:r>
              <a:rPr sz="1100" spc="-35" dirty="0">
                <a:latin typeface="Arial"/>
                <a:cs typeface="Arial"/>
              </a:rPr>
              <a:t> </a:t>
            </a:r>
            <a:r>
              <a:rPr sz="1100" spc="-32" dirty="0">
                <a:latin typeface="Arial"/>
                <a:cs typeface="Arial"/>
              </a:rPr>
              <a:t>heslo</a:t>
            </a:r>
            <a:endParaRPr sz="1100" dirty="0">
              <a:latin typeface="Arial"/>
              <a:cs typeface="Arial"/>
            </a:endParaRPr>
          </a:p>
          <a:p>
            <a:pPr marL="8145" marR="3258">
              <a:lnSpc>
                <a:spcPct val="118200"/>
              </a:lnSpc>
              <a:spcBef>
                <a:spcPts val="625"/>
              </a:spcBef>
            </a:pPr>
            <a:r>
              <a:rPr sz="1100" spc="-51" dirty="0">
                <a:latin typeface="Arial"/>
                <a:cs typeface="Arial"/>
              </a:rPr>
              <a:t>Systém </a:t>
            </a:r>
            <a:r>
              <a:rPr sz="1100" spc="-42" dirty="0">
                <a:latin typeface="Arial"/>
                <a:cs typeface="Arial"/>
              </a:rPr>
              <a:t>zobrazí </a:t>
            </a:r>
            <a:r>
              <a:rPr sz="1100" spc="-22" dirty="0">
                <a:latin typeface="Arial"/>
                <a:cs typeface="Arial"/>
              </a:rPr>
              <a:t>uživateli </a:t>
            </a:r>
            <a:r>
              <a:rPr sz="1100" spc="-13" dirty="0">
                <a:latin typeface="Arial"/>
                <a:cs typeface="Arial"/>
              </a:rPr>
              <a:t>formulář, </a:t>
            </a:r>
            <a:r>
              <a:rPr sz="1100" spc="-32" dirty="0">
                <a:latin typeface="Arial"/>
                <a:cs typeface="Arial"/>
              </a:rPr>
              <a:t>kde </a:t>
            </a:r>
            <a:r>
              <a:rPr sz="1100" spc="-55" dirty="0">
                <a:latin typeface="Arial"/>
                <a:cs typeface="Arial"/>
              </a:rPr>
              <a:t>zadá své </a:t>
            </a:r>
            <a:r>
              <a:rPr sz="1100" spc="-32" dirty="0">
                <a:latin typeface="Arial"/>
                <a:cs typeface="Arial"/>
              </a:rPr>
              <a:t>uživatelské </a:t>
            </a:r>
            <a:r>
              <a:rPr sz="1100" spc="-22" dirty="0">
                <a:latin typeface="Arial"/>
                <a:cs typeface="Arial"/>
              </a:rPr>
              <a:t>jméno, </a:t>
            </a:r>
            <a:r>
              <a:rPr sz="1100" spc="-16" dirty="0">
                <a:latin typeface="Arial"/>
                <a:cs typeface="Arial"/>
              </a:rPr>
              <a:t>mobilní </a:t>
            </a:r>
            <a:r>
              <a:rPr sz="1100" spc="-10" dirty="0">
                <a:latin typeface="Arial"/>
                <a:cs typeface="Arial"/>
              </a:rPr>
              <a:t>telefon </a:t>
            </a:r>
            <a:r>
              <a:rPr sz="1100" spc="-22" dirty="0">
                <a:latin typeface="Arial"/>
                <a:cs typeface="Arial"/>
              </a:rPr>
              <a:t>stejný </a:t>
            </a:r>
            <a:r>
              <a:rPr sz="1100" spc="-29" dirty="0">
                <a:latin typeface="Arial"/>
                <a:cs typeface="Arial"/>
              </a:rPr>
              <a:t>jako </a:t>
            </a:r>
            <a:r>
              <a:rPr sz="1100" spc="-3" dirty="0">
                <a:latin typeface="Arial"/>
                <a:cs typeface="Arial"/>
              </a:rPr>
              <a:t>při  </a:t>
            </a:r>
            <a:r>
              <a:rPr sz="1100" spc="-26" dirty="0">
                <a:latin typeface="Arial"/>
                <a:cs typeface="Arial"/>
              </a:rPr>
              <a:t>registraci, </a:t>
            </a:r>
            <a:r>
              <a:rPr sz="1100" spc="-38" dirty="0">
                <a:latin typeface="Arial"/>
                <a:cs typeface="Arial"/>
              </a:rPr>
              <a:t>opíše </a:t>
            </a:r>
            <a:r>
              <a:rPr sz="1100" spc="-13" dirty="0">
                <a:latin typeface="Arial"/>
                <a:cs typeface="Arial"/>
              </a:rPr>
              <a:t>kontrolní </a:t>
            </a:r>
            <a:r>
              <a:rPr sz="1100" spc="-26" dirty="0">
                <a:latin typeface="Arial"/>
                <a:cs typeface="Arial"/>
              </a:rPr>
              <a:t>kód </a:t>
            </a:r>
            <a:r>
              <a:rPr sz="1100" spc="-55" dirty="0">
                <a:latin typeface="Arial"/>
                <a:cs typeface="Arial"/>
              </a:rPr>
              <a:t>a </a:t>
            </a:r>
            <a:r>
              <a:rPr sz="1100" spc="-22" dirty="0">
                <a:latin typeface="Arial"/>
                <a:cs typeface="Arial"/>
              </a:rPr>
              <a:t>klikne </a:t>
            </a:r>
            <a:r>
              <a:rPr sz="1100" spc="-38" dirty="0">
                <a:latin typeface="Arial"/>
                <a:cs typeface="Arial"/>
              </a:rPr>
              <a:t>na </a:t>
            </a:r>
            <a:r>
              <a:rPr sz="1100" spc="-16" dirty="0">
                <a:latin typeface="Arial"/>
                <a:cs typeface="Arial"/>
              </a:rPr>
              <a:t>tlačítko</a:t>
            </a:r>
            <a:r>
              <a:rPr sz="1100" spc="-106" dirty="0">
                <a:latin typeface="Arial"/>
                <a:cs typeface="Arial"/>
              </a:rPr>
              <a:t> </a:t>
            </a:r>
            <a:r>
              <a:rPr sz="1100" spc="-19" dirty="0">
                <a:latin typeface="Arial"/>
                <a:cs typeface="Arial"/>
              </a:rPr>
              <a:t>„Pokračovat“.</a:t>
            </a:r>
            <a:endParaRPr sz="1100" dirty="0">
              <a:latin typeface="Arial"/>
              <a:cs typeface="Arial"/>
            </a:endParaRPr>
          </a:p>
        </p:txBody>
      </p:sp>
      <p:sp>
        <p:nvSpPr>
          <p:cNvPr id="3" name="object 3"/>
          <p:cNvSpPr txBox="1"/>
          <p:nvPr/>
        </p:nvSpPr>
        <p:spPr>
          <a:xfrm>
            <a:off x="278296" y="5221526"/>
            <a:ext cx="8921363" cy="931004"/>
          </a:xfrm>
          <a:prstGeom prst="rect">
            <a:avLst/>
          </a:prstGeom>
        </p:spPr>
        <p:txBody>
          <a:bodyPr vert="horz" wrap="square" lIns="0" tIns="8552" rIns="0" bIns="0" rtlCol="0">
            <a:spAutoFit/>
          </a:bodyPr>
          <a:lstStyle/>
          <a:p>
            <a:pPr marL="1079148">
              <a:spcBef>
                <a:spcPts val="67"/>
              </a:spcBef>
            </a:pPr>
            <a:r>
              <a:rPr lang="cs-CZ" sz="1100" spc="-45" dirty="0">
                <a:cs typeface="Arial"/>
              </a:rPr>
              <a:t>				</a:t>
            </a:r>
            <a:r>
              <a:rPr sz="1100" spc="-45" dirty="0" err="1">
                <a:cs typeface="Arial"/>
              </a:rPr>
              <a:t>Obrázek</a:t>
            </a:r>
            <a:r>
              <a:rPr sz="1100" spc="-45" dirty="0">
                <a:cs typeface="Arial"/>
              </a:rPr>
              <a:t> </a:t>
            </a:r>
            <a:r>
              <a:rPr sz="1100" spc="-35" dirty="0">
                <a:cs typeface="Arial"/>
              </a:rPr>
              <a:t>10 </a:t>
            </a:r>
            <a:r>
              <a:rPr sz="1100" spc="-19" dirty="0">
                <a:cs typeface="Arial"/>
              </a:rPr>
              <a:t>- </a:t>
            </a:r>
            <a:r>
              <a:rPr lang="cs-CZ" sz="1100" spc="-19" dirty="0">
                <a:cs typeface="Arial"/>
              </a:rPr>
              <a:t> </a:t>
            </a:r>
            <a:r>
              <a:rPr sz="1100" spc="-32" dirty="0" err="1">
                <a:cs typeface="Arial"/>
              </a:rPr>
              <a:t>Zapomenuté</a:t>
            </a:r>
            <a:r>
              <a:rPr sz="1100" spc="-32" dirty="0">
                <a:cs typeface="Arial"/>
              </a:rPr>
              <a:t> heslo </a:t>
            </a:r>
            <a:r>
              <a:rPr sz="1100" spc="-42" dirty="0">
                <a:cs typeface="Arial"/>
              </a:rPr>
              <a:t>–</a:t>
            </a:r>
            <a:r>
              <a:rPr sz="1100" spc="-93" dirty="0">
                <a:cs typeface="Arial"/>
              </a:rPr>
              <a:t> </a:t>
            </a:r>
            <a:r>
              <a:rPr sz="1100" spc="-13" dirty="0">
                <a:cs typeface="Arial"/>
              </a:rPr>
              <a:t>formulář</a:t>
            </a:r>
            <a:endParaRPr sz="1100" dirty="0">
              <a:cs typeface="Arial"/>
            </a:endParaRPr>
          </a:p>
          <a:p>
            <a:pPr marL="8145" marR="3258">
              <a:lnSpc>
                <a:spcPct val="118200"/>
              </a:lnSpc>
              <a:spcBef>
                <a:spcPts val="621"/>
              </a:spcBef>
            </a:pPr>
            <a:r>
              <a:rPr sz="1100" spc="-71" dirty="0">
                <a:cs typeface="Arial"/>
              </a:rPr>
              <a:t>V </a:t>
            </a:r>
            <a:r>
              <a:rPr sz="1100" spc="-29" dirty="0">
                <a:cs typeface="Arial"/>
              </a:rPr>
              <a:t>případě, </a:t>
            </a:r>
            <a:r>
              <a:rPr sz="1100" spc="-61" dirty="0">
                <a:cs typeface="Arial"/>
              </a:rPr>
              <a:t>že </a:t>
            </a:r>
            <a:r>
              <a:rPr sz="1100" spc="-22" dirty="0">
                <a:cs typeface="Arial"/>
              </a:rPr>
              <a:t>uživatel </a:t>
            </a:r>
            <a:r>
              <a:rPr sz="1100" spc="-55" dirty="0">
                <a:cs typeface="Arial"/>
              </a:rPr>
              <a:t>zadá </a:t>
            </a:r>
            <a:r>
              <a:rPr sz="1100" spc="-32" dirty="0">
                <a:cs typeface="Arial"/>
              </a:rPr>
              <a:t>špatné </a:t>
            </a:r>
            <a:r>
              <a:rPr sz="1100" spc="-26" dirty="0">
                <a:cs typeface="Arial"/>
              </a:rPr>
              <a:t>údaje, objeví </a:t>
            </a:r>
            <a:r>
              <a:rPr sz="1100" spc="-61" dirty="0">
                <a:cs typeface="Arial"/>
              </a:rPr>
              <a:t>se </a:t>
            </a:r>
            <a:r>
              <a:rPr sz="1100" spc="-22" dirty="0">
                <a:cs typeface="Arial"/>
              </a:rPr>
              <a:t>informace: </a:t>
            </a:r>
            <a:r>
              <a:rPr sz="1100" b="1" i="1" spc="-42" dirty="0">
                <a:cs typeface="Trebuchet MS"/>
              </a:rPr>
              <a:t>Nepovedlo </a:t>
            </a:r>
            <a:r>
              <a:rPr sz="1100" b="1" i="1" spc="-45" dirty="0">
                <a:cs typeface="Trebuchet MS"/>
              </a:rPr>
              <a:t>se </a:t>
            </a:r>
            <a:r>
              <a:rPr sz="1100" b="1" i="1" spc="-55" dirty="0">
                <a:cs typeface="Trebuchet MS"/>
              </a:rPr>
              <a:t>vyhledat </a:t>
            </a:r>
            <a:r>
              <a:rPr sz="1100" b="1" i="1" spc="-58" dirty="0">
                <a:cs typeface="Trebuchet MS"/>
              </a:rPr>
              <a:t>uživatele </a:t>
            </a:r>
            <a:r>
              <a:rPr sz="1100" b="1" i="1" spc="-45" dirty="0">
                <a:cs typeface="Trebuchet MS"/>
              </a:rPr>
              <a:t>se  </a:t>
            </a:r>
            <a:r>
              <a:rPr sz="1100" b="1" i="1" spc="-55" dirty="0">
                <a:cs typeface="Trebuchet MS"/>
              </a:rPr>
              <a:t>zadanými </a:t>
            </a:r>
            <a:r>
              <a:rPr sz="1100" b="1" i="1" spc="-58" dirty="0">
                <a:cs typeface="Trebuchet MS"/>
              </a:rPr>
              <a:t>údaji. </a:t>
            </a:r>
            <a:r>
              <a:rPr sz="1100" b="1" i="1" spc="-55" dirty="0">
                <a:cs typeface="Trebuchet MS"/>
              </a:rPr>
              <a:t>Kontaktujte Váš </a:t>
            </a:r>
            <a:r>
              <a:rPr sz="1100" b="1" i="1" spc="-61" dirty="0">
                <a:cs typeface="Trebuchet MS"/>
              </a:rPr>
              <a:t>řídící </a:t>
            </a:r>
            <a:r>
              <a:rPr sz="1100" b="1" i="1" spc="-42" dirty="0">
                <a:cs typeface="Trebuchet MS"/>
              </a:rPr>
              <a:t>orgán.</a:t>
            </a:r>
            <a:endParaRPr sz="1100" dirty="0">
              <a:cs typeface="Trebuchet MS"/>
            </a:endParaRPr>
          </a:p>
          <a:p>
            <a:pPr marL="8145" marR="4072">
              <a:lnSpc>
                <a:spcPct val="118200"/>
              </a:lnSpc>
              <a:spcBef>
                <a:spcPts val="625"/>
              </a:spcBef>
            </a:pPr>
            <a:r>
              <a:rPr sz="1100" spc="-64" dirty="0">
                <a:cs typeface="Arial"/>
              </a:rPr>
              <a:t>Po </a:t>
            </a:r>
            <a:r>
              <a:rPr sz="1100" spc="-45" dirty="0">
                <a:cs typeface="Arial"/>
              </a:rPr>
              <a:t>zadání</a:t>
            </a:r>
            <a:r>
              <a:rPr sz="1100" spc="-67" dirty="0">
                <a:cs typeface="Arial"/>
              </a:rPr>
              <a:t> </a:t>
            </a:r>
            <a:r>
              <a:rPr sz="1100" spc="-38" dirty="0">
                <a:cs typeface="Arial"/>
              </a:rPr>
              <a:t>správných</a:t>
            </a:r>
            <a:r>
              <a:rPr sz="1100" spc="-71" dirty="0">
                <a:cs typeface="Arial"/>
              </a:rPr>
              <a:t> </a:t>
            </a:r>
            <a:r>
              <a:rPr sz="1100" spc="-22" dirty="0">
                <a:cs typeface="Arial"/>
              </a:rPr>
              <a:t>údajů</a:t>
            </a:r>
            <a:r>
              <a:rPr sz="1100" spc="-71" dirty="0">
                <a:cs typeface="Arial"/>
              </a:rPr>
              <a:t> </a:t>
            </a:r>
            <a:r>
              <a:rPr sz="1100" spc="-38" dirty="0">
                <a:cs typeface="Arial"/>
              </a:rPr>
              <a:t>systém</a:t>
            </a:r>
            <a:r>
              <a:rPr sz="1100" spc="-64" dirty="0">
                <a:cs typeface="Arial"/>
              </a:rPr>
              <a:t> </a:t>
            </a:r>
            <a:r>
              <a:rPr sz="1100" spc="-22" dirty="0">
                <a:cs typeface="Arial"/>
              </a:rPr>
              <a:t>uživateli</a:t>
            </a:r>
            <a:r>
              <a:rPr sz="1100" spc="-71" dirty="0">
                <a:cs typeface="Arial"/>
              </a:rPr>
              <a:t> </a:t>
            </a:r>
            <a:r>
              <a:rPr sz="1100" spc="-48" dirty="0">
                <a:cs typeface="Arial"/>
              </a:rPr>
              <a:t>zašle</a:t>
            </a:r>
            <a:r>
              <a:rPr sz="1100" spc="-67" dirty="0">
                <a:cs typeface="Arial"/>
              </a:rPr>
              <a:t> </a:t>
            </a:r>
            <a:r>
              <a:rPr sz="1100" spc="-38" dirty="0">
                <a:cs typeface="Arial"/>
              </a:rPr>
              <a:t>na</a:t>
            </a:r>
            <a:r>
              <a:rPr sz="1100" spc="-67" dirty="0">
                <a:cs typeface="Arial"/>
              </a:rPr>
              <a:t> </a:t>
            </a:r>
            <a:r>
              <a:rPr sz="1100" spc="-48" dirty="0">
                <a:cs typeface="Arial"/>
              </a:rPr>
              <a:t>zadaný</a:t>
            </a:r>
            <a:r>
              <a:rPr sz="1100" spc="-64" dirty="0">
                <a:cs typeface="Arial"/>
              </a:rPr>
              <a:t> </a:t>
            </a:r>
            <a:r>
              <a:rPr sz="1100" spc="-19" dirty="0">
                <a:cs typeface="Arial"/>
              </a:rPr>
              <a:t>mobilní</a:t>
            </a:r>
            <a:r>
              <a:rPr sz="1100" spc="-61" dirty="0">
                <a:cs typeface="Arial"/>
              </a:rPr>
              <a:t> </a:t>
            </a:r>
            <a:r>
              <a:rPr sz="1100" spc="-10" dirty="0">
                <a:cs typeface="Arial"/>
              </a:rPr>
              <a:t>telefon</a:t>
            </a:r>
            <a:r>
              <a:rPr sz="1100" spc="-71" dirty="0">
                <a:cs typeface="Arial"/>
              </a:rPr>
              <a:t> </a:t>
            </a:r>
            <a:r>
              <a:rPr sz="1100" spc="-29" dirty="0">
                <a:cs typeface="Arial"/>
              </a:rPr>
              <a:t>Aktivační</a:t>
            </a:r>
            <a:r>
              <a:rPr sz="1100" spc="-71" dirty="0">
                <a:cs typeface="Arial"/>
              </a:rPr>
              <a:t> </a:t>
            </a:r>
            <a:r>
              <a:rPr sz="1100" spc="-29" dirty="0">
                <a:cs typeface="Arial"/>
              </a:rPr>
              <a:t>klíč</a:t>
            </a:r>
            <a:r>
              <a:rPr sz="1100" spc="-67" dirty="0">
                <a:cs typeface="Arial"/>
              </a:rPr>
              <a:t> </a:t>
            </a:r>
            <a:r>
              <a:rPr sz="1100" spc="-55" dirty="0">
                <a:cs typeface="Arial"/>
              </a:rPr>
              <a:t>a</a:t>
            </a:r>
            <a:r>
              <a:rPr sz="1100" spc="-67" dirty="0">
                <a:cs typeface="Arial"/>
              </a:rPr>
              <a:t> </a:t>
            </a:r>
            <a:r>
              <a:rPr sz="1100" spc="-42" dirty="0">
                <a:cs typeface="Arial"/>
              </a:rPr>
              <a:t>zobrazí</a:t>
            </a:r>
            <a:r>
              <a:rPr sz="1100" spc="-67" dirty="0">
                <a:cs typeface="Arial"/>
              </a:rPr>
              <a:t> </a:t>
            </a:r>
            <a:r>
              <a:rPr sz="1100" spc="-32" dirty="0">
                <a:cs typeface="Arial"/>
              </a:rPr>
              <a:t>nové  </a:t>
            </a:r>
            <a:r>
              <a:rPr sz="1100" spc="-19" dirty="0">
                <a:cs typeface="Arial"/>
              </a:rPr>
              <a:t>pole, </a:t>
            </a:r>
            <a:r>
              <a:rPr sz="1100" spc="-38" dirty="0">
                <a:cs typeface="Arial"/>
              </a:rPr>
              <a:t>kam </a:t>
            </a:r>
            <a:r>
              <a:rPr sz="1100" spc="-6" dirty="0">
                <a:cs typeface="Arial"/>
              </a:rPr>
              <a:t>jej </a:t>
            </a:r>
            <a:r>
              <a:rPr sz="1100" spc="-26" dirty="0">
                <a:cs typeface="Arial"/>
              </a:rPr>
              <a:t>uživatel </a:t>
            </a:r>
            <a:r>
              <a:rPr sz="1100" spc="-45" dirty="0">
                <a:cs typeface="Arial"/>
              </a:rPr>
              <a:t>vepíše </a:t>
            </a:r>
            <a:r>
              <a:rPr sz="1100" spc="-55" dirty="0">
                <a:cs typeface="Arial"/>
              </a:rPr>
              <a:t>a </a:t>
            </a:r>
            <a:r>
              <a:rPr sz="1100" spc="-22" dirty="0">
                <a:cs typeface="Arial"/>
              </a:rPr>
              <a:t>klikne </a:t>
            </a:r>
            <a:r>
              <a:rPr sz="1100" spc="-38" dirty="0">
                <a:cs typeface="Arial"/>
              </a:rPr>
              <a:t>na </a:t>
            </a:r>
            <a:r>
              <a:rPr sz="1100" spc="-16" dirty="0">
                <a:cs typeface="Arial"/>
              </a:rPr>
              <a:t>tlačítko</a:t>
            </a:r>
            <a:r>
              <a:rPr sz="1100" spc="-115" dirty="0">
                <a:cs typeface="Arial"/>
              </a:rPr>
              <a:t> </a:t>
            </a:r>
            <a:r>
              <a:rPr sz="1100" spc="-19" dirty="0">
                <a:cs typeface="Arial"/>
              </a:rPr>
              <a:t>„Pokračovat“.</a:t>
            </a:r>
            <a:endParaRPr sz="1100" dirty="0">
              <a:cs typeface="Arial"/>
            </a:endParaRPr>
          </a:p>
        </p:txBody>
      </p:sp>
      <p:sp>
        <p:nvSpPr>
          <p:cNvPr id="4" name="object 4"/>
          <p:cNvSpPr/>
          <p:nvPr/>
        </p:nvSpPr>
        <p:spPr>
          <a:xfrm>
            <a:off x="3331598" y="576657"/>
            <a:ext cx="1919524" cy="2275503"/>
          </a:xfrm>
          <a:prstGeom prst="rect">
            <a:avLst/>
          </a:prstGeom>
          <a:blipFill>
            <a:blip r:embed="rId2" cstate="print"/>
            <a:stretch>
              <a:fillRect/>
            </a:stretch>
          </a:blipFill>
        </p:spPr>
        <p:txBody>
          <a:bodyPr wrap="square" lIns="0" tIns="0" rIns="0" bIns="0" rtlCol="0"/>
          <a:lstStyle/>
          <a:p>
            <a:endParaRPr sz="1154"/>
          </a:p>
        </p:txBody>
      </p:sp>
      <p:sp>
        <p:nvSpPr>
          <p:cNvPr id="5" name="object 5"/>
          <p:cNvSpPr/>
          <p:nvPr/>
        </p:nvSpPr>
        <p:spPr>
          <a:xfrm>
            <a:off x="2474788" y="3785129"/>
            <a:ext cx="3792772" cy="1304014"/>
          </a:xfrm>
          <a:prstGeom prst="rect">
            <a:avLst/>
          </a:prstGeom>
          <a:blipFill>
            <a:blip r:embed="rId3" cstate="print"/>
            <a:stretch>
              <a:fillRect/>
            </a:stretch>
          </a:blipFill>
        </p:spPr>
        <p:txBody>
          <a:bodyPr wrap="square" lIns="0" tIns="0" rIns="0" bIns="0" rtlCol="0"/>
          <a:lstStyle/>
          <a:p>
            <a:endParaRPr sz="1154"/>
          </a:p>
        </p:txBody>
      </p:sp>
      <p:sp>
        <p:nvSpPr>
          <p:cNvPr id="9" name="Zástupný symbol pro číslo snímku 8">
            <a:extLst>
              <a:ext uri="{FF2B5EF4-FFF2-40B4-BE49-F238E27FC236}">
                <a16:creationId xmlns:a16="http://schemas.microsoft.com/office/drawing/2014/main" id="{5F29C1D8-22AA-B449-B767-D33EDE0D3A85}"/>
              </a:ext>
            </a:extLst>
          </p:cNvPr>
          <p:cNvSpPr>
            <a:spLocks noGrp="1"/>
          </p:cNvSpPr>
          <p:nvPr>
            <p:ph type="sldNum" sz="quarter" idx="12"/>
          </p:nvPr>
        </p:nvSpPr>
        <p:spPr/>
        <p:txBody>
          <a:bodyPr/>
          <a:lstStyle/>
          <a:p>
            <a:fld id="{CA6B5227-2C6F-B94D-9D8F-826F9170706D}" type="slidenum">
              <a:rPr lang="en-US" smtClean="0"/>
              <a:t>25</a:t>
            </a:fld>
            <a:endParaRPr lang="en-US" dirty="0"/>
          </a:p>
        </p:txBody>
      </p:sp>
      <p:pic>
        <p:nvPicPr>
          <p:cNvPr id="12" name="Picture 2" descr="\\nt1\O\Loga 2014_2020\IROP\Logolinky\RGB\JPG\IROP_CZ_RO_B_C RGB_malý.jpg">
            <a:extLst>
              <a:ext uri="{FF2B5EF4-FFF2-40B4-BE49-F238E27FC236}">
                <a16:creationId xmlns:a16="http://schemas.microsoft.com/office/drawing/2014/main" id="{0ABC4B7E-FF23-DA4C-B430-C17B418B3515}"/>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3235E0A1-DF47-134F-A0A3-B80C57292FDC}"/>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spTree>
    <p:extLst>
      <p:ext uri="{BB962C8B-B14F-4D97-AF65-F5344CB8AC3E}">
        <p14:creationId xmlns:p14="http://schemas.microsoft.com/office/powerpoint/2010/main" val="2110925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6247" y="2663687"/>
            <a:ext cx="8555604" cy="653914"/>
          </a:xfrm>
          <a:prstGeom prst="rect">
            <a:avLst/>
          </a:prstGeom>
        </p:spPr>
        <p:txBody>
          <a:bodyPr vert="horz" wrap="square" lIns="0" tIns="8145" rIns="0" bIns="0" rtlCol="0">
            <a:spAutoFit/>
          </a:bodyPr>
          <a:lstStyle/>
          <a:p>
            <a:pPr marL="993223">
              <a:spcBef>
                <a:spcPts val="64"/>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11 </a:t>
            </a:r>
            <a:r>
              <a:rPr sz="1100" spc="-19" dirty="0">
                <a:latin typeface="Arial"/>
                <a:cs typeface="Arial"/>
              </a:rPr>
              <a:t>- </a:t>
            </a:r>
            <a:r>
              <a:rPr sz="1100" spc="-29" dirty="0">
                <a:latin typeface="Arial"/>
                <a:cs typeface="Arial"/>
              </a:rPr>
              <a:t>Aktivační klíč </a:t>
            </a:r>
            <a:r>
              <a:rPr sz="1100" spc="-3" dirty="0">
                <a:latin typeface="Arial"/>
                <a:cs typeface="Arial"/>
              </a:rPr>
              <a:t>při </a:t>
            </a:r>
            <a:r>
              <a:rPr sz="1100" spc="-32" dirty="0">
                <a:latin typeface="Arial"/>
                <a:cs typeface="Arial"/>
              </a:rPr>
              <a:t>zapomenutí</a:t>
            </a:r>
            <a:r>
              <a:rPr sz="1100" spc="-138" dirty="0">
                <a:latin typeface="Arial"/>
                <a:cs typeface="Arial"/>
              </a:rPr>
              <a:t> </a:t>
            </a:r>
            <a:r>
              <a:rPr sz="1100" spc="-42" dirty="0">
                <a:latin typeface="Arial"/>
                <a:cs typeface="Arial"/>
              </a:rPr>
              <a:t>hesla</a:t>
            </a:r>
            <a:endParaRPr sz="1100" dirty="0">
              <a:latin typeface="Arial"/>
              <a:cs typeface="Arial"/>
            </a:endParaRPr>
          </a:p>
          <a:p>
            <a:pPr marL="8145" marR="3258">
              <a:lnSpc>
                <a:spcPct val="118400"/>
              </a:lnSpc>
              <a:spcBef>
                <a:spcPts val="621"/>
              </a:spcBef>
            </a:pPr>
            <a:r>
              <a:rPr sz="1100" spc="-64" dirty="0">
                <a:latin typeface="Arial"/>
                <a:cs typeface="Arial"/>
              </a:rPr>
              <a:t>Po </a:t>
            </a:r>
            <a:r>
              <a:rPr sz="1100" spc="-45" dirty="0">
                <a:latin typeface="Arial"/>
                <a:cs typeface="Arial"/>
              </a:rPr>
              <a:t>zadání </a:t>
            </a:r>
            <a:r>
              <a:rPr sz="1100" spc="-29" dirty="0">
                <a:latin typeface="Arial"/>
                <a:cs typeface="Arial"/>
              </a:rPr>
              <a:t>aktivačního </a:t>
            </a:r>
            <a:r>
              <a:rPr sz="1100" spc="-35" dirty="0">
                <a:latin typeface="Arial"/>
                <a:cs typeface="Arial"/>
              </a:rPr>
              <a:t>klíče </a:t>
            </a:r>
            <a:r>
              <a:rPr sz="1100" spc="-38" dirty="0">
                <a:latin typeface="Arial"/>
                <a:cs typeface="Arial"/>
              </a:rPr>
              <a:t>systém </a:t>
            </a:r>
            <a:r>
              <a:rPr sz="1100" spc="-42" dirty="0">
                <a:latin typeface="Arial"/>
                <a:cs typeface="Arial"/>
              </a:rPr>
              <a:t>zobrazí </a:t>
            </a:r>
            <a:r>
              <a:rPr sz="1100" spc="-22" dirty="0">
                <a:latin typeface="Arial"/>
                <a:cs typeface="Arial"/>
              </a:rPr>
              <a:t>pole </a:t>
            </a:r>
            <a:r>
              <a:rPr sz="1100" spc="-13" dirty="0">
                <a:latin typeface="Arial"/>
                <a:cs typeface="Arial"/>
              </a:rPr>
              <a:t>pro </a:t>
            </a:r>
            <a:r>
              <a:rPr sz="1100" spc="-42" dirty="0">
                <a:latin typeface="Arial"/>
                <a:cs typeface="Arial"/>
              </a:rPr>
              <a:t>změnu </a:t>
            </a:r>
            <a:r>
              <a:rPr sz="1100" spc="-35" dirty="0">
                <a:latin typeface="Arial"/>
                <a:cs typeface="Arial"/>
              </a:rPr>
              <a:t>hesla. </a:t>
            </a:r>
            <a:r>
              <a:rPr sz="1100" spc="-26" dirty="0">
                <a:latin typeface="Arial"/>
                <a:cs typeface="Arial"/>
              </a:rPr>
              <a:t>Uživatel </a:t>
            </a:r>
            <a:r>
              <a:rPr sz="1100" spc="-55" dirty="0">
                <a:latin typeface="Arial"/>
                <a:cs typeface="Arial"/>
              </a:rPr>
              <a:t>zadá </a:t>
            </a:r>
            <a:r>
              <a:rPr sz="1100" spc="-29" dirty="0">
                <a:latin typeface="Arial"/>
                <a:cs typeface="Arial"/>
              </a:rPr>
              <a:t>jako </a:t>
            </a:r>
            <a:r>
              <a:rPr sz="1100" spc="-3" dirty="0">
                <a:latin typeface="Arial"/>
                <a:cs typeface="Arial"/>
              </a:rPr>
              <a:t>při </a:t>
            </a:r>
            <a:r>
              <a:rPr sz="1100" spc="-26" dirty="0">
                <a:latin typeface="Arial"/>
                <a:cs typeface="Arial"/>
              </a:rPr>
              <a:t>registraci </a:t>
            </a:r>
            <a:r>
              <a:rPr sz="1100" spc="-32" dirty="0">
                <a:latin typeface="Arial"/>
                <a:cs typeface="Arial"/>
              </a:rPr>
              <a:t>nové  heslo</a:t>
            </a:r>
            <a:r>
              <a:rPr sz="1100" spc="-35" dirty="0">
                <a:latin typeface="Arial"/>
                <a:cs typeface="Arial"/>
              </a:rPr>
              <a:t> </a:t>
            </a:r>
            <a:r>
              <a:rPr sz="1100" spc="-55" dirty="0">
                <a:latin typeface="Arial"/>
                <a:cs typeface="Arial"/>
              </a:rPr>
              <a:t>a</a:t>
            </a:r>
            <a:r>
              <a:rPr sz="1100" spc="-45" dirty="0">
                <a:latin typeface="Arial"/>
                <a:cs typeface="Arial"/>
              </a:rPr>
              <a:t> </a:t>
            </a:r>
            <a:r>
              <a:rPr sz="1100" spc="-13" dirty="0">
                <a:latin typeface="Arial"/>
                <a:cs typeface="Arial"/>
              </a:rPr>
              <a:t>pro</a:t>
            </a:r>
            <a:r>
              <a:rPr sz="1100" spc="-42" dirty="0">
                <a:latin typeface="Arial"/>
                <a:cs typeface="Arial"/>
              </a:rPr>
              <a:t> </a:t>
            </a:r>
            <a:r>
              <a:rPr sz="1100" spc="-10" dirty="0">
                <a:latin typeface="Arial"/>
                <a:cs typeface="Arial"/>
              </a:rPr>
              <a:t>kontrolu</a:t>
            </a:r>
            <a:r>
              <a:rPr sz="1100" spc="-42" dirty="0">
                <a:latin typeface="Arial"/>
                <a:cs typeface="Arial"/>
              </a:rPr>
              <a:t> </a:t>
            </a:r>
            <a:r>
              <a:rPr sz="1100" spc="-26" dirty="0">
                <a:latin typeface="Arial"/>
                <a:cs typeface="Arial"/>
              </a:rPr>
              <a:t>ho</a:t>
            </a:r>
            <a:r>
              <a:rPr sz="1100" spc="-35" dirty="0">
                <a:latin typeface="Arial"/>
                <a:cs typeface="Arial"/>
              </a:rPr>
              <a:t> </a:t>
            </a:r>
            <a:r>
              <a:rPr sz="1100" spc="-26" dirty="0">
                <a:latin typeface="Arial"/>
                <a:cs typeface="Arial"/>
              </a:rPr>
              <a:t>ještě</a:t>
            </a:r>
            <a:r>
              <a:rPr sz="1100" spc="-35" dirty="0">
                <a:latin typeface="Arial"/>
                <a:cs typeface="Arial"/>
              </a:rPr>
              <a:t> </a:t>
            </a:r>
            <a:r>
              <a:rPr sz="1100" spc="-13" dirty="0">
                <a:latin typeface="Arial"/>
                <a:cs typeface="Arial"/>
              </a:rPr>
              <a:t>potvrdí,</a:t>
            </a:r>
            <a:r>
              <a:rPr sz="1100" spc="-42" dirty="0">
                <a:latin typeface="Arial"/>
                <a:cs typeface="Arial"/>
              </a:rPr>
              <a:t> </a:t>
            </a:r>
            <a:r>
              <a:rPr sz="1100" spc="-13" dirty="0">
                <a:latin typeface="Arial"/>
                <a:cs typeface="Arial"/>
              </a:rPr>
              <a:t>poté</a:t>
            </a:r>
            <a:r>
              <a:rPr sz="1100" spc="-35" dirty="0">
                <a:latin typeface="Arial"/>
                <a:cs typeface="Arial"/>
              </a:rPr>
              <a:t> </a:t>
            </a:r>
            <a:r>
              <a:rPr sz="1100" spc="-22" dirty="0">
                <a:latin typeface="Arial"/>
                <a:cs typeface="Arial"/>
              </a:rPr>
              <a:t>klikne</a:t>
            </a:r>
            <a:r>
              <a:rPr sz="1100" spc="-38" dirty="0">
                <a:latin typeface="Arial"/>
                <a:cs typeface="Arial"/>
              </a:rPr>
              <a:t> na</a:t>
            </a:r>
            <a:r>
              <a:rPr sz="1100" spc="-45" dirty="0">
                <a:latin typeface="Arial"/>
                <a:cs typeface="Arial"/>
              </a:rPr>
              <a:t> </a:t>
            </a:r>
            <a:r>
              <a:rPr sz="1100" spc="-16" dirty="0">
                <a:latin typeface="Arial"/>
                <a:cs typeface="Arial"/>
              </a:rPr>
              <a:t>tlačítko</a:t>
            </a:r>
            <a:r>
              <a:rPr sz="1100" spc="-35" dirty="0">
                <a:latin typeface="Arial"/>
                <a:cs typeface="Arial"/>
              </a:rPr>
              <a:t> </a:t>
            </a:r>
            <a:r>
              <a:rPr sz="1100" spc="-10" dirty="0">
                <a:latin typeface="Arial"/>
                <a:cs typeface="Arial"/>
              </a:rPr>
              <a:t>„Dokončit“.</a:t>
            </a:r>
            <a:endParaRPr sz="1100" dirty="0">
              <a:latin typeface="Arial"/>
              <a:cs typeface="Arial"/>
            </a:endParaRPr>
          </a:p>
        </p:txBody>
      </p:sp>
      <p:sp>
        <p:nvSpPr>
          <p:cNvPr id="3" name="object 3"/>
          <p:cNvSpPr txBox="1"/>
          <p:nvPr/>
        </p:nvSpPr>
        <p:spPr>
          <a:xfrm>
            <a:off x="771277" y="5328254"/>
            <a:ext cx="6838121" cy="516467"/>
          </a:xfrm>
          <a:prstGeom prst="rect">
            <a:avLst/>
          </a:prstGeom>
        </p:spPr>
        <p:txBody>
          <a:bodyPr vert="horz" wrap="square" lIns="0" tIns="8552" rIns="0" bIns="0" rtlCol="0">
            <a:spAutoFit/>
          </a:bodyPr>
          <a:lstStyle/>
          <a:p>
            <a:pPr marL="1104803">
              <a:spcBef>
                <a:spcPts val="67"/>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12 </a:t>
            </a:r>
            <a:r>
              <a:rPr sz="1100" spc="-19" dirty="0">
                <a:latin typeface="Arial"/>
                <a:cs typeface="Arial"/>
              </a:rPr>
              <a:t>- </a:t>
            </a:r>
            <a:r>
              <a:rPr sz="1100" spc="-48" dirty="0">
                <a:latin typeface="Arial"/>
                <a:cs typeface="Arial"/>
              </a:rPr>
              <a:t>Změna </a:t>
            </a:r>
            <a:r>
              <a:rPr sz="1100" spc="-29" dirty="0">
                <a:latin typeface="Arial"/>
                <a:cs typeface="Arial"/>
              </a:rPr>
              <a:t>zapomenutého</a:t>
            </a:r>
            <a:r>
              <a:rPr sz="1100" spc="-99" dirty="0">
                <a:latin typeface="Arial"/>
                <a:cs typeface="Arial"/>
              </a:rPr>
              <a:t> </a:t>
            </a:r>
            <a:r>
              <a:rPr sz="1100" spc="-42" dirty="0">
                <a:latin typeface="Arial"/>
                <a:cs typeface="Arial"/>
              </a:rPr>
              <a:t>hesla</a:t>
            </a:r>
            <a:endParaRPr sz="1100" dirty="0">
              <a:latin typeface="Arial"/>
              <a:cs typeface="Arial"/>
            </a:endParaRPr>
          </a:p>
          <a:p>
            <a:pPr>
              <a:spcBef>
                <a:spcPts val="10"/>
              </a:spcBef>
            </a:pPr>
            <a:endParaRPr sz="1100" dirty="0">
              <a:latin typeface="Times New Roman"/>
              <a:cs typeface="Times New Roman"/>
            </a:endParaRPr>
          </a:p>
          <a:p>
            <a:pPr marL="8145"/>
            <a:r>
              <a:rPr lang="cs-CZ" sz="1100" spc="-38" dirty="0">
                <a:latin typeface="Arial"/>
                <a:cs typeface="Arial"/>
              </a:rPr>
              <a:t>				</a:t>
            </a:r>
            <a:r>
              <a:rPr sz="1100" spc="-38" dirty="0" err="1">
                <a:latin typeface="Arial"/>
                <a:cs typeface="Arial"/>
              </a:rPr>
              <a:t>Nyní</a:t>
            </a:r>
            <a:r>
              <a:rPr sz="1100" spc="-38" dirty="0">
                <a:latin typeface="Arial"/>
                <a:cs typeface="Arial"/>
              </a:rPr>
              <a:t> </a:t>
            </a:r>
            <a:r>
              <a:rPr sz="1100" spc="-61" dirty="0">
                <a:latin typeface="Arial"/>
                <a:cs typeface="Arial"/>
              </a:rPr>
              <a:t>se </a:t>
            </a:r>
            <a:r>
              <a:rPr sz="1100" spc="-22" dirty="0">
                <a:latin typeface="Arial"/>
                <a:cs typeface="Arial"/>
              </a:rPr>
              <a:t>uživatel </a:t>
            </a:r>
            <a:r>
              <a:rPr sz="1100" spc="-42" dirty="0">
                <a:latin typeface="Arial"/>
                <a:cs typeface="Arial"/>
              </a:rPr>
              <a:t>může </a:t>
            </a:r>
            <a:r>
              <a:rPr sz="1100" spc="-32" dirty="0">
                <a:latin typeface="Arial"/>
                <a:cs typeface="Arial"/>
              </a:rPr>
              <a:t>pomocí </a:t>
            </a:r>
            <a:r>
              <a:rPr sz="1100" spc="-29" dirty="0">
                <a:latin typeface="Arial"/>
                <a:cs typeface="Arial"/>
              </a:rPr>
              <a:t>nového </a:t>
            </a:r>
            <a:r>
              <a:rPr sz="1100" spc="-42" dirty="0">
                <a:latin typeface="Arial"/>
                <a:cs typeface="Arial"/>
              </a:rPr>
              <a:t>hesla </a:t>
            </a:r>
            <a:r>
              <a:rPr sz="1100" spc="-10" dirty="0">
                <a:latin typeface="Arial"/>
                <a:cs typeface="Arial"/>
              </a:rPr>
              <a:t>opět</a:t>
            </a:r>
            <a:r>
              <a:rPr sz="1100" spc="-45" dirty="0">
                <a:latin typeface="Arial"/>
                <a:cs typeface="Arial"/>
              </a:rPr>
              <a:t> </a:t>
            </a:r>
            <a:r>
              <a:rPr sz="1100" spc="-16" dirty="0">
                <a:latin typeface="Arial"/>
                <a:cs typeface="Arial"/>
              </a:rPr>
              <a:t>přihlásit.</a:t>
            </a:r>
            <a:endParaRPr sz="1100" dirty="0">
              <a:latin typeface="Arial"/>
              <a:cs typeface="Arial"/>
            </a:endParaRPr>
          </a:p>
        </p:txBody>
      </p:sp>
      <p:sp>
        <p:nvSpPr>
          <p:cNvPr id="4" name="object 4"/>
          <p:cNvSpPr/>
          <p:nvPr/>
        </p:nvSpPr>
        <p:spPr>
          <a:xfrm>
            <a:off x="2524053" y="797673"/>
            <a:ext cx="4393582" cy="1706988"/>
          </a:xfrm>
          <a:prstGeom prst="rect">
            <a:avLst/>
          </a:prstGeom>
          <a:blipFill>
            <a:blip r:embed="rId2" cstate="print"/>
            <a:stretch>
              <a:fillRect/>
            </a:stretch>
          </a:blipFill>
        </p:spPr>
        <p:txBody>
          <a:bodyPr wrap="square" lIns="0" tIns="0" rIns="0" bIns="0" rtlCol="0"/>
          <a:lstStyle/>
          <a:p>
            <a:endParaRPr sz="1154"/>
          </a:p>
        </p:txBody>
      </p:sp>
      <p:sp>
        <p:nvSpPr>
          <p:cNvPr id="5" name="object 5"/>
          <p:cNvSpPr/>
          <p:nvPr/>
        </p:nvSpPr>
        <p:spPr>
          <a:xfrm>
            <a:off x="1820849" y="3476627"/>
            <a:ext cx="4898003" cy="1468585"/>
          </a:xfrm>
          <a:prstGeom prst="rect">
            <a:avLst/>
          </a:prstGeom>
          <a:blipFill>
            <a:blip r:embed="rId3" cstate="print"/>
            <a:stretch>
              <a:fillRect/>
            </a:stretch>
          </a:blipFill>
        </p:spPr>
        <p:txBody>
          <a:bodyPr wrap="square" lIns="0" tIns="0" rIns="0" bIns="0" rtlCol="0"/>
          <a:lstStyle/>
          <a:p>
            <a:pPr algn="ctr"/>
            <a:endParaRPr sz="1154" dirty="0"/>
          </a:p>
        </p:txBody>
      </p:sp>
      <p:sp>
        <p:nvSpPr>
          <p:cNvPr id="9" name="Zástupný symbol pro číslo snímku 8">
            <a:extLst>
              <a:ext uri="{FF2B5EF4-FFF2-40B4-BE49-F238E27FC236}">
                <a16:creationId xmlns:a16="http://schemas.microsoft.com/office/drawing/2014/main" id="{FC61AC6C-D870-0B49-B882-3F0F97093A15}"/>
              </a:ext>
            </a:extLst>
          </p:cNvPr>
          <p:cNvSpPr>
            <a:spLocks noGrp="1"/>
          </p:cNvSpPr>
          <p:nvPr>
            <p:ph type="sldNum" sz="quarter" idx="12"/>
          </p:nvPr>
        </p:nvSpPr>
        <p:spPr/>
        <p:txBody>
          <a:bodyPr/>
          <a:lstStyle/>
          <a:p>
            <a:fld id="{CA6B5227-2C6F-B94D-9D8F-826F9170706D}" type="slidenum">
              <a:rPr lang="en-US" smtClean="0"/>
              <a:t>26</a:t>
            </a:fld>
            <a:endParaRPr lang="en-US" dirty="0"/>
          </a:p>
        </p:txBody>
      </p:sp>
      <p:pic>
        <p:nvPicPr>
          <p:cNvPr id="12" name="Picture 2" descr="\\nt1\O\Loga 2014_2020\IROP\Logolinky\RGB\JPG\IROP_CZ_RO_B_C RGB_malý.jpg">
            <a:extLst>
              <a:ext uri="{FF2B5EF4-FFF2-40B4-BE49-F238E27FC236}">
                <a16:creationId xmlns:a16="http://schemas.microsoft.com/office/drawing/2014/main" id="{A9C88BD1-EAB0-3743-B412-B9BCB40C2956}"/>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0" y="6230983"/>
            <a:ext cx="3421145" cy="563273"/>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3C6F8C0D-5283-A545-81CF-3A9126C4DFC6}"/>
              </a:ext>
            </a:extLst>
          </p:cNvPr>
          <p:cNvPicPr>
            <a:picLocks noChangeAspect="1"/>
          </p:cNvPicPr>
          <p:nvPr/>
        </p:nvPicPr>
        <p:blipFill>
          <a:blip r:embed="rId5">
            <a:alphaModFix amt="49000"/>
          </a:blip>
          <a:stretch>
            <a:fillRect/>
          </a:stretch>
        </p:blipFill>
        <p:spPr>
          <a:xfrm>
            <a:off x="3421145" y="6270078"/>
            <a:ext cx="462683" cy="451398"/>
          </a:xfrm>
          <a:prstGeom prst="rect">
            <a:avLst/>
          </a:prstGeom>
        </p:spPr>
      </p:pic>
    </p:spTree>
    <p:extLst>
      <p:ext uri="{BB962C8B-B14F-4D97-AF65-F5344CB8AC3E}">
        <p14:creationId xmlns:p14="http://schemas.microsoft.com/office/powerpoint/2010/main" val="1561919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286247" y="731521"/>
            <a:ext cx="8400553" cy="5394644"/>
          </a:xfrm>
        </p:spPr>
        <p:txBody>
          <a:bodyPr>
            <a:normAutofit/>
          </a:bodyPr>
          <a:lstStyle/>
          <a:p>
            <a:pPr marL="0" indent="0" algn="ctr">
              <a:buNone/>
            </a:pPr>
            <a:endParaRPr lang="cs-CZ" sz="2800" dirty="0"/>
          </a:p>
          <a:p>
            <a:pPr marL="0" indent="0" algn="ctr">
              <a:buNone/>
            </a:pPr>
            <a:endParaRPr lang="cs-CZ" sz="2800" dirty="0"/>
          </a:p>
          <a:p>
            <a:pPr marL="0" indent="0" algn="ctr">
              <a:buNone/>
            </a:pPr>
            <a:r>
              <a:rPr lang="cs-CZ" sz="2800" dirty="0"/>
              <a:t>Děkujeme Vám za pozornost. </a:t>
            </a:r>
          </a:p>
          <a:p>
            <a:pPr marL="0" indent="0" algn="ctr">
              <a:buNone/>
            </a:pPr>
            <a:endParaRPr lang="cs-CZ" sz="2800" dirty="0"/>
          </a:p>
          <a:p>
            <a:pPr marL="0" indent="0" algn="ctr">
              <a:buNone/>
            </a:pPr>
            <a:r>
              <a:rPr lang="cs-CZ" sz="2800" dirty="0"/>
              <a:t>Bližší informace naleznete zde: </a:t>
            </a:r>
          </a:p>
          <a:p>
            <a:pPr marL="0" indent="0" algn="ctr">
              <a:buNone/>
            </a:pPr>
            <a:r>
              <a:rPr lang="cs-CZ" sz="2800" dirty="0">
                <a:hlinkClick r:id="rId2"/>
              </a:rPr>
              <a:t>http://www.mas-rakovnicko.cz/dotace-pro-rakovnicko-2014-2020/integrovany-regionalni-operacni-program/</a:t>
            </a:r>
            <a:endParaRPr lang="cs-CZ" sz="2800" dirty="0"/>
          </a:p>
          <a:p>
            <a:pPr marL="0" indent="0" algn="ctr">
              <a:buNone/>
            </a:pPr>
            <a:endParaRPr lang="cs-CZ" sz="2800" dirty="0"/>
          </a:p>
          <a:p>
            <a:pPr marL="0" indent="0" algn="ctr">
              <a:buNone/>
            </a:pPr>
            <a:r>
              <a:rPr lang="cs-CZ" sz="2800" dirty="0"/>
              <a:t>V </a:t>
            </a:r>
            <a:r>
              <a:rPr lang="cs-CZ" sz="2800" dirty="0" err="1"/>
              <a:t>případě</a:t>
            </a:r>
            <a:r>
              <a:rPr lang="cs-CZ" sz="2800" dirty="0"/>
              <a:t> dotazů </a:t>
            </a:r>
            <a:r>
              <a:rPr lang="cs-CZ" sz="2800" dirty="0" err="1"/>
              <a:t>nás</a:t>
            </a:r>
            <a:r>
              <a:rPr lang="cs-CZ" sz="2800" dirty="0"/>
              <a:t> kontaktujte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27</a:t>
            </a:fld>
            <a:endParaRPr lang="en-US" dirty="0"/>
          </a:p>
        </p:txBody>
      </p:sp>
      <p:pic>
        <p:nvPicPr>
          <p:cNvPr id="7" name="Obrázek 6">
            <a:extLst>
              <a:ext uri="{FF2B5EF4-FFF2-40B4-BE49-F238E27FC236}">
                <a16:creationId xmlns:a16="http://schemas.microsoft.com/office/drawing/2014/main" id="{3A053743-22D5-294A-BA15-68CC6340DEDF}"/>
              </a:ext>
            </a:extLst>
          </p:cNvPr>
          <p:cNvPicPr>
            <a:picLocks noChangeAspect="1"/>
          </p:cNvPicPr>
          <p:nvPr/>
        </p:nvPicPr>
        <p:blipFill>
          <a:blip r:embed="rId3">
            <a:alphaModFix amt="54000"/>
          </a:blip>
          <a:stretch>
            <a:fillRect/>
          </a:stretch>
        </p:blipFill>
        <p:spPr>
          <a:xfrm>
            <a:off x="71617" y="6135691"/>
            <a:ext cx="3721100" cy="622300"/>
          </a:xfrm>
          <a:prstGeom prst="rect">
            <a:avLst/>
          </a:prstGeom>
        </p:spPr>
      </p:pic>
      <p:pic>
        <p:nvPicPr>
          <p:cNvPr id="9" name="Obrázek 8">
            <a:extLst>
              <a:ext uri="{FF2B5EF4-FFF2-40B4-BE49-F238E27FC236}">
                <a16:creationId xmlns:a16="http://schemas.microsoft.com/office/drawing/2014/main" id="{7A6F31BD-B51E-C248-921A-17317AD58AA1}"/>
              </a:ext>
            </a:extLst>
          </p:cNvPr>
          <p:cNvPicPr>
            <a:picLocks noChangeAspect="1"/>
          </p:cNvPicPr>
          <p:nvPr/>
        </p:nvPicPr>
        <p:blipFill>
          <a:blip r:embed="rId4">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126588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80"/>
            <a:ext cx="8229600" cy="248159"/>
          </a:xfrm>
        </p:spPr>
        <p:txBody>
          <a:bodyPr/>
          <a:lstStyle/>
          <a:p>
            <a:br>
              <a:rPr lang="cs-CZ" dirty="0"/>
            </a:br>
            <a:br>
              <a:rPr lang="en-US" dirty="0"/>
            </a:br>
            <a:r>
              <a:rPr lang="en-US" sz="2800" dirty="0" err="1">
                <a:solidFill>
                  <a:srgbClr val="0070C0"/>
                </a:solidFill>
                <a:latin typeface="+mn-lt"/>
              </a:rPr>
              <a:t>základní</a:t>
            </a:r>
            <a:r>
              <a:rPr lang="en-US" sz="2800" dirty="0">
                <a:solidFill>
                  <a:srgbClr val="0070C0"/>
                </a:solidFill>
                <a:latin typeface="+mn-lt"/>
              </a:rPr>
              <a:t> </a:t>
            </a:r>
            <a:r>
              <a:rPr lang="en-US" sz="2800" dirty="0" err="1">
                <a:solidFill>
                  <a:srgbClr val="0070C0"/>
                </a:solidFill>
                <a:latin typeface="+mn-lt"/>
              </a:rPr>
              <a:t>informace</a:t>
            </a:r>
            <a:r>
              <a:rPr lang="en-US" sz="2800" dirty="0">
                <a:solidFill>
                  <a:srgbClr val="0070C0"/>
                </a:solidFill>
                <a:latin typeface="+mn-lt"/>
              </a:rPr>
              <a:t> k </a:t>
            </a:r>
            <a:r>
              <a:rPr lang="en-US" sz="2800" dirty="0" err="1">
                <a:solidFill>
                  <a:srgbClr val="0070C0"/>
                </a:solidFill>
                <a:latin typeface="+mn-lt"/>
              </a:rPr>
              <a:t>výzvám</a:t>
            </a:r>
            <a:endParaRPr lang="en-US" sz="2800" dirty="0">
              <a:solidFill>
                <a:srgbClr val="0070C0"/>
              </a:solidFill>
              <a:latin typeface="+mn-lt"/>
            </a:endParaRPr>
          </a:p>
        </p:txBody>
      </p:sp>
      <p:sp>
        <p:nvSpPr>
          <p:cNvPr id="3" name="Content Placeholder 2"/>
          <p:cNvSpPr>
            <a:spLocks noGrp="1"/>
          </p:cNvSpPr>
          <p:nvPr>
            <p:ph idx="1"/>
          </p:nvPr>
        </p:nvSpPr>
        <p:spPr>
          <a:xfrm>
            <a:off x="255436" y="1191974"/>
            <a:ext cx="8633128" cy="5217453"/>
          </a:xfrm>
        </p:spPr>
        <p:txBody>
          <a:bodyPr anchor="t">
            <a:normAutofit lnSpcReduction="10000"/>
          </a:bodyPr>
          <a:lstStyle/>
          <a:p>
            <a:pPr marL="0" indent="0" algn="just" eaLnBrk="0" fontAlgn="base" hangingPunct="0">
              <a:lnSpc>
                <a:spcPct val="170000"/>
              </a:lnSpc>
              <a:spcBef>
                <a:spcPts val="0"/>
              </a:spcBef>
              <a:spcAft>
                <a:spcPct val="0"/>
              </a:spcAft>
              <a:buNone/>
            </a:pPr>
            <a:r>
              <a:rPr lang="pl-PL" sz="1200" b="1" dirty="0" err="1">
                <a:latin typeface="Arial" charset="0"/>
              </a:rPr>
              <a:t>Datum</a:t>
            </a:r>
            <a:r>
              <a:rPr lang="pl-PL" sz="1200" b="1" dirty="0">
                <a:latin typeface="Arial" charset="0"/>
              </a:rPr>
              <a:t> </a:t>
            </a:r>
            <a:r>
              <a:rPr lang="pl-PL" sz="1200" b="1" dirty="0" err="1">
                <a:latin typeface="Arial" charset="0"/>
              </a:rPr>
              <a:t>zahájení</a:t>
            </a:r>
            <a:r>
              <a:rPr lang="pl-PL" sz="1200" b="1" dirty="0">
                <a:latin typeface="Arial" charset="0"/>
              </a:rPr>
              <a:t> projektu: </a:t>
            </a:r>
          </a:p>
          <a:p>
            <a:pPr marL="0" indent="0" eaLnBrk="0" fontAlgn="base" hangingPunct="0">
              <a:spcBef>
                <a:spcPts val="0"/>
              </a:spcBef>
              <a:spcAft>
                <a:spcPct val="0"/>
              </a:spcAft>
              <a:buNone/>
            </a:pPr>
            <a:r>
              <a:rPr lang="cs-CZ" sz="1200" dirty="0">
                <a:latin typeface="Arial" charset="0"/>
              </a:rPr>
              <a:t>Datem zahájení realizace projektu se rozumí datum prvního právního úkonu týkajícího se aktivit projektu, na které jsou vynaloženy způsobilé výdaje. Datum zahájení realizace projektu může být stanoven nejdříve na 1. 1. 2014, a to i v případě, že první právní úkon byl učiněn před tímto datem</a:t>
            </a: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r>
              <a:rPr lang="cs-CZ" sz="1200" b="1" dirty="0">
                <a:latin typeface="Arial" charset="0"/>
              </a:rPr>
              <a:t>Datum ukončení realizace projektu</a:t>
            </a:r>
            <a:r>
              <a:rPr lang="cs-CZ" sz="1200" dirty="0">
                <a:latin typeface="Arial" charset="0"/>
              </a:rPr>
              <a:t>: </a:t>
            </a:r>
          </a:p>
          <a:p>
            <a:pPr marL="0" indent="0" eaLnBrk="0" fontAlgn="base" hangingPunct="0">
              <a:spcBef>
                <a:spcPts val="0"/>
              </a:spcBef>
              <a:spcAft>
                <a:spcPct val="0"/>
              </a:spcAft>
              <a:buNone/>
            </a:pPr>
            <a:r>
              <a:rPr lang="cs-CZ" sz="1200" dirty="0">
                <a:latin typeface="Arial" charset="0"/>
              </a:rPr>
              <a:t>Do 30.6.2023</a:t>
            </a:r>
          </a:p>
          <a:p>
            <a:pPr marL="0" indent="0" eaLnBrk="0" fontAlgn="base" hangingPunct="0">
              <a:spcBef>
                <a:spcPts val="0"/>
              </a:spcBef>
              <a:spcAft>
                <a:spcPct val="0"/>
              </a:spcAft>
              <a:buNone/>
            </a:pPr>
            <a:r>
              <a:rPr lang="cs-CZ" sz="1200" dirty="0">
                <a:latin typeface="Arial" charset="0"/>
              </a:rPr>
              <a:t>Realizace projektu nesmí být ukončena před podáním žádosti o podporu do MS2014+. </a:t>
            </a: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r>
              <a:rPr lang="cs-CZ" sz="1200" b="1" dirty="0">
                <a:latin typeface="Arial" charset="0"/>
              </a:rPr>
              <a:t>Míra podpory z Evropského fondu pro regionální rozvoj a státního rozpočtu : </a:t>
            </a:r>
          </a:p>
          <a:p>
            <a:pPr marL="0" indent="0">
              <a:buNone/>
            </a:pPr>
            <a:r>
              <a:rPr lang="cs-CZ" sz="1200" dirty="0">
                <a:latin typeface="Arial" charset="0"/>
              </a:rPr>
              <a:t>Evropský fond pro regionální rozvoj: </a:t>
            </a:r>
            <a:r>
              <a:rPr lang="cs-CZ" sz="1200" b="1" dirty="0">
                <a:latin typeface="Arial" charset="0"/>
              </a:rPr>
              <a:t>95 %</a:t>
            </a:r>
            <a:r>
              <a:rPr lang="cs-CZ" sz="1200" dirty="0">
                <a:latin typeface="Arial" charset="0"/>
              </a:rPr>
              <a:t> </a:t>
            </a:r>
            <a:r>
              <a:rPr lang="cs-CZ" sz="1200" b="1" dirty="0">
                <a:latin typeface="Arial" panose="020B0604020202020204" pitchFamily="34" charset="0"/>
              </a:rPr>
              <a:t> </a:t>
            </a:r>
          </a:p>
          <a:p>
            <a:pPr marL="0" indent="0">
              <a:buNone/>
            </a:pPr>
            <a:endParaRPr lang="cs-CZ" sz="1200" b="1" dirty="0">
              <a:latin typeface="Arial" panose="020B0604020202020204" pitchFamily="34" charset="0"/>
            </a:endParaRPr>
          </a:p>
          <a:p>
            <a:pPr marL="0" indent="0">
              <a:buNone/>
            </a:pPr>
            <a:r>
              <a:rPr lang="cs-CZ" sz="1200" b="1" dirty="0">
                <a:latin typeface="Arial" panose="020B0604020202020204" pitchFamily="34" charset="0"/>
              </a:rPr>
              <a:t>Minimální a maximální výše celkových způsobilých výdajů</a:t>
            </a:r>
            <a:endParaRPr lang="cs-CZ" sz="1200" dirty="0">
              <a:latin typeface="Arial" charset="0"/>
            </a:endParaRPr>
          </a:p>
          <a:p>
            <a:pPr marL="0" indent="0">
              <a:buNone/>
            </a:pPr>
            <a:r>
              <a:rPr lang="cs-CZ" sz="1200" dirty="0">
                <a:latin typeface="Arial" charset="0"/>
              </a:rPr>
              <a:t>Minimální výše způsobilých výdajů: 50 tis. Kč</a:t>
            </a:r>
          </a:p>
          <a:p>
            <a:pPr marL="0" indent="0">
              <a:buNone/>
            </a:pPr>
            <a:r>
              <a:rPr lang="cs-CZ" sz="1200" dirty="0">
                <a:latin typeface="Arial" charset="0"/>
              </a:rPr>
              <a:t>Maximální výše způsobilých výdajů: není stanovena (v případě malých alokací na opatření je maximální výší CZV alokace uvedená ve výzvě)</a:t>
            </a:r>
          </a:p>
          <a:p>
            <a:pPr marL="0" indent="0">
              <a:buNone/>
            </a:pPr>
            <a:endParaRPr lang="cs-CZ" sz="1200" dirty="0">
              <a:latin typeface="Arial" charset="0"/>
            </a:endParaRPr>
          </a:p>
          <a:p>
            <a:pPr marL="0" indent="0">
              <a:buNone/>
            </a:pPr>
            <a:r>
              <a:rPr lang="cs-CZ" sz="1200" b="1" dirty="0">
                <a:latin typeface="Arial" charset="0"/>
              </a:rPr>
              <a:t>Forma podpory </a:t>
            </a:r>
          </a:p>
          <a:p>
            <a:pPr marL="0" indent="0">
              <a:buNone/>
            </a:pPr>
            <a:r>
              <a:rPr lang="cs-CZ" sz="1200" dirty="0">
                <a:latin typeface="Arial" charset="0"/>
              </a:rPr>
              <a:t>Dotace – ex-post financování </a:t>
            </a:r>
          </a:p>
          <a:p>
            <a:pPr marL="0" indent="0">
              <a:buNone/>
            </a:pPr>
            <a:endParaRPr lang="cs-CZ" sz="1200" dirty="0">
              <a:latin typeface="Arial" charset="0"/>
            </a:endParaRPr>
          </a:p>
          <a:p>
            <a:pPr marL="0" indent="0">
              <a:buNone/>
            </a:pPr>
            <a:r>
              <a:rPr lang="cs-CZ" sz="1200" b="1" dirty="0">
                <a:latin typeface="Arial" charset="0"/>
              </a:rPr>
              <a:t>Forma a způsob podání žádosti o podporu</a:t>
            </a:r>
          </a:p>
          <a:p>
            <a:pPr marL="0" indent="0">
              <a:buNone/>
            </a:pPr>
            <a:r>
              <a:rPr lang="cs-CZ" sz="1200" dirty="0">
                <a:latin typeface="Arial" charset="0"/>
              </a:rPr>
              <a:t>Elektronické podání prostřednictvím MS2014+ na adrese  </a:t>
            </a:r>
            <a:r>
              <a:rPr lang="cs-CZ" sz="1200" dirty="0">
                <a:latin typeface="Arial" charset="0"/>
                <a:hlinkClick r:id="rId2"/>
              </a:rPr>
              <a:t>https://mseu.mssf.cz</a:t>
            </a:r>
            <a:endParaRPr lang="cs-CZ" sz="1200" dirty="0">
              <a:latin typeface="Arial" charset="0"/>
            </a:endParaRPr>
          </a:p>
          <a:p>
            <a:pPr marL="0" indent="0">
              <a:buNone/>
            </a:pPr>
            <a:endParaRPr lang="cs-CZ" sz="1200" dirty="0">
              <a:latin typeface="Arial" charset="0"/>
            </a:endParaRPr>
          </a:p>
          <a:p>
            <a:pPr marL="0" indent="0">
              <a:buNone/>
            </a:pPr>
            <a:r>
              <a:rPr lang="cs-CZ" sz="1200" b="1" dirty="0">
                <a:latin typeface="Arial" charset="0"/>
              </a:rPr>
              <a:t>Odkaz na Obecná a Specifická pravidla výzvy ŘO IROP</a:t>
            </a:r>
          </a:p>
          <a:p>
            <a:pPr marL="0" indent="0">
              <a:buNone/>
            </a:pPr>
            <a:r>
              <a:rPr lang="cs-CZ" sz="1200" dirty="0">
                <a:latin typeface="Arial" charset="0"/>
                <a:hlinkClick r:id="rId3"/>
              </a:rPr>
              <a:t>http://www.dotaceeu.cz/cs/Microsites/IROP/Tema/CLLD</a:t>
            </a:r>
            <a:r>
              <a:rPr lang="cs-CZ" sz="1200" dirty="0">
                <a:latin typeface="Arial" charset="0"/>
              </a:rPr>
              <a:t> </a:t>
            </a:r>
          </a:p>
          <a:p>
            <a:pPr marL="0" indent="0">
              <a:buNone/>
            </a:pPr>
            <a:endParaRPr lang="cs-CZ" sz="1200"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pl-PL" sz="12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a:t>
            </a:fld>
            <a:endParaRPr lang="en-US" dirty="0"/>
          </a:p>
        </p:txBody>
      </p:sp>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40" lvl="1" indent="0">
              <a:spcBef>
                <a:spcPts val="1200"/>
              </a:spcBef>
              <a:spcAft>
                <a:spcPts val="300"/>
              </a:spcAft>
              <a:buNone/>
              <a:defRPr/>
            </a:pPr>
            <a:r>
              <a:rPr lang="pl-PL" sz="2200" dirty="0"/>
              <a:t> </a:t>
            </a:r>
          </a:p>
          <a:p>
            <a:pPr lvl="1" indent="-342892">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endParaRPr lang="cs-CZ" sz="2600" b="1" dirty="0">
              <a:solidFill>
                <a:srgbClr val="0070C0"/>
              </a:solidFill>
              <a:effectLst>
                <a:outerShdw blurRad="38100" dist="38100" dir="2700000" algn="tl">
                  <a:srgbClr val="000000">
                    <a:alpha val="43137"/>
                  </a:srgbClr>
                </a:outerShdw>
              </a:effectLst>
              <a:latin typeface="Myriad Pro"/>
            </a:endParaRPr>
          </a:p>
        </p:txBody>
      </p:sp>
      <p:pic>
        <p:nvPicPr>
          <p:cNvPr id="12" name="Picture 2" descr="\\nt1\O\Loga 2014_2020\IROP\Logolinky\RGB\JPG\IROP_CZ_RO_B_C RGB_malý.jpg">
            <a:extLst>
              <a:ext uri="{FF2B5EF4-FFF2-40B4-BE49-F238E27FC236}">
                <a16:creationId xmlns:a16="http://schemas.microsoft.com/office/drawing/2014/main" id="{A5D56AE3-7AE0-8C4E-AB8C-B620ADBA93CD}"/>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B0CB3F92-1C58-AC48-80B5-ECE37F33B173}"/>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spTree>
    <p:extLst>
      <p:ext uri="{BB962C8B-B14F-4D97-AF65-F5344CB8AC3E}">
        <p14:creationId xmlns:p14="http://schemas.microsoft.com/office/powerpoint/2010/main" val="223539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7822216B-AB37-AD42-9630-E990CDA538D0}"/>
              </a:ext>
            </a:extLst>
          </p:cNvPr>
          <p:cNvSpPr>
            <a:spLocks noGrp="1"/>
          </p:cNvSpPr>
          <p:nvPr>
            <p:ph type="subTitle" idx="1"/>
          </p:nvPr>
        </p:nvSpPr>
        <p:spPr>
          <a:xfrm>
            <a:off x="472966" y="583323"/>
            <a:ext cx="8426668" cy="5557345"/>
          </a:xfrm>
        </p:spPr>
        <p:txBody>
          <a:bodyPr/>
          <a:lstStyle/>
          <a:p>
            <a:r>
              <a:rPr lang="cs-CZ" sz="1100" dirty="0">
                <a:solidFill>
                  <a:schemeClr val="tx1"/>
                </a:solidFill>
                <a:latin typeface="+mn-lt"/>
              </a:rPr>
              <a:t>Aktuální výzvy MAS Rakovnicko naleznete na našich webových stránkách: </a:t>
            </a:r>
            <a:r>
              <a:rPr lang="cs-CZ" sz="1100" dirty="0">
                <a:solidFill>
                  <a:schemeClr val="tx1"/>
                </a:solidFill>
                <a:latin typeface="+mn-lt"/>
                <a:hlinkClick r:id="rId2"/>
              </a:rPr>
              <a:t>http://www.mas-rakovnicko.cz/dotace-pro-rakovnicko-2014-2020/vyzvy-pro-prijem-zadosti/</a:t>
            </a:r>
            <a:endParaRPr lang="cs-CZ" sz="1100" dirty="0">
              <a:solidFill>
                <a:schemeClr val="tx2"/>
              </a:solidFill>
              <a:latin typeface="+mn-lt"/>
            </a:endParaRPr>
          </a:p>
        </p:txBody>
      </p:sp>
      <p:sp>
        <p:nvSpPr>
          <p:cNvPr id="4" name="Zástupný symbol pro číslo snímku 3">
            <a:extLst>
              <a:ext uri="{FF2B5EF4-FFF2-40B4-BE49-F238E27FC236}">
                <a16:creationId xmlns:a16="http://schemas.microsoft.com/office/drawing/2014/main" id="{9C6A94D8-9DA2-0B4E-84F7-B30CB5AF69EE}"/>
              </a:ext>
            </a:extLst>
          </p:cNvPr>
          <p:cNvSpPr>
            <a:spLocks noGrp="1"/>
          </p:cNvSpPr>
          <p:nvPr>
            <p:ph type="sldNum" sz="quarter" idx="12"/>
          </p:nvPr>
        </p:nvSpPr>
        <p:spPr/>
        <p:txBody>
          <a:bodyPr/>
          <a:lstStyle/>
          <a:p>
            <a:fld id="{CA6B5227-2C6F-B94D-9D8F-826F9170706D}" type="slidenum">
              <a:rPr lang="en-US" smtClean="0"/>
              <a:t>4</a:t>
            </a:fld>
            <a:endParaRPr lang="en-US" dirty="0"/>
          </a:p>
        </p:txBody>
      </p:sp>
      <p:pic>
        <p:nvPicPr>
          <p:cNvPr id="6" name="Obrázek 5">
            <a:extLst>
              <a:ext uri="{FF2B5EF4-FFF2-40B4-BE49-F238E27FC236}">
                <a16:creationId xmlns:a16="http://schemas.microsoft.com/office/drawing/2014/main" id="{97DCC6A6-EF82-2447-88FA-88773D503D8F}"/>
              </a:ext>
            </a:extLst>
          </p:cNvPr>
          <p:cNvPicPr>
            <a:picLocks noChangeAspect="1"/>
          </p:cNvPicPr>
          <p:nvPr/>
        </p:nvPicPr>
        <p:blipFill>
          <a:blip r:embed="rId3"/>
          <a:stretch>
            <a:fillRect/>
          </a:stretch>
        </p:blipFill>
        <p:spPr>
          <a:xfrm>
            <a:off x="1297007" y="1357259"/>
            <a:ext cx="5966661" cy="4508938"/>
          </a:xfrm>
          <a:prstGeom prst="rect">
            <a:avLst/>
          </a:prstGeom>
        </p:spPr>
      </p:pic>
      <p:sp>
        <p:nvSpPr>
          <p:cNvPr id="11" name="Obdélník 10">
            <a:extLst>
              <a:ext uri="{FF2B5EF4-FFF2-40B4-BE49-F238E27FC236}">
                <a16:creationId xmlns:a16="http://schemas.microsoft.com/office/drawing/2014/main" id="{6D7738F8-DA06-7944-B5B1-3D0D358E9320}"/>
              </a:ext>
            </a:extLst>
          </p:cNvPr>
          <p:cNvSpPr/>
          <p:nvPr/>
        </p:nvSpPr>
        <p:spPr>
          <a:xfrm>
            <a:off x="4548352" y="1141576"/>
            <a:ext cx="1481959" cy="55967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A1FD4A3E-26AC-D24D-844B-60B736F94D6A}"/>
              </a:ext>
            </a:extLst>
          </p:cNvPr>
          <p:cNvSpPr/>
          <p:nvPr/>
        </p:nvSpPr>
        <p:spPr>
          <a:xfrm>
            <a:off x="1363718" y="3491872"/>
            <a:ext cx="1926019" cy="72056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13" name="Přímá spojovací šipka 12">
            <a:extLst>
              <a:ext uri="{FF2B5EF4-FFF2-40B4-BE49-F238E27FC236}">
                <a16:creationId xmlns:a16="http://schemas.microsoft.com/office/drawing/2014/main" id="{6D93735E-B8E2-8D46-8AC4-FE860F47133A}"/>
              </a:ext>
            </a:extLst>
          </p:cNvPr>
          <p:cNvCxnSpPr>
            <a:cxnSpLocks/>
          </p:cNvCxnSpPr>
          <p:nvPr/>
        </p:nvCxnSpPr>
        <p:spPr>
          <a:xfrm>
            <a:off x="472966" y="2714015"/>
            <a:ext cx="1363717" cy="10302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07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83D1C533-0FA1-844A-A389-2D8542702312}"/>
              </a:ext>
            </a:extLst>
          </p:cNvPr>
          <p:cNvSpPr>
            <a:spLocks noGrp="1"/>
          </p:cNvSpPr>
          <p:nvPr>
            <p:ph type="subTitle" idx="1"/>
          </p:nvPr>
        </p:nvSpPr>
        <p:spPr>
          <a:xfrm>
            <a:off x="157654" y="338959"/>
            <a:ext cx="8875985" cy="5607269"/>
          </a:xfrm>
        </p:spPr>
        <p:txBody>
          <a:bodyPr/>
          <a:lstStyle/>
          <a:p>
            <a:r>
              <a:rPr lang="cs-CZ" sz="1100" dirty="0">
                <a:solidFill>
                  <a:schemeClr val="tx1"/>
                </a:solidFill>
                <a:latin typeface="+mn-lt"/>
              </a:rPr>
              <a:t>Aktuální výzvy ŘO IROP naleznete na webových stránkách: </a:t>
            </a:r>
            <a:r>
              <a:rPr lang="cs-CZ" sz="1100" dirty="0">
                <a:solidFill>
                  <a:schemeClr val="tx1"/>
                </a:solidFill>
                <a:latin typeface="+mn-lt"/>
                <a:hlinkClick r:id="rId2"/>
              </a:rPr>
              <a:t>http://www.dotaceeu.cz/cs/Microsites/IROP/Uvodni-strana</a:t>
            </a:r>
            <a:r>
              <a:rPr lang="cs-CZ" sz="1100" dirty="0">
                <a:solidFill>
                  <a:schemeClr val="tx1"/>
                </a:solidFill>
                <a:latin typeface="+mn-lt"/>
              </a:rPr>
              <a:t> </a:t>
            </a:r>
          </a:p>
        </p:txBody>
      </p:sp>
      <p:sp>
        <p:nvSpPr>
          <p:cNvPr id="4" name="Zástupný symbol pro číslo snímku 3">
            <a:extLst>
              <a:ext uri="{FF2B5EF4-FFF2-40B4-BE49-F238E27FC236}">
                <a16:creationId xmlns:a16="http://schemas.microsoft.com/office/drawing/2014/main" id="{87A7EE46-8C50-A944-8B5B-04C4AD90C3D2}"/>
              </a:ext>
            </a:extLst>
          </p:cNvPr>
          <p:cNvSpPr>
            <a:spLocks noGrp="1"/>
          </p:cNvSpPr>
          <p:nvPr>
            <p:ph type="sldNum" sz="quarter" idx="12"/>
          </p:nvPr>
        </p:nvSpPr>
        <p:spPr/>
        <p:txBody>
          <a:bodyPr/>
          <a:lstStyle/>
          <a:p>
            <a:fld id="{CA6B5227-2C6F-B94D-9D8F-826F9170706D}" type="slidenum">
              <a:rPr lang="en-US" smtClean="0"/>
              <a:t>5</a:t>
            </a:fld>
            <a:endParaRPr lang="en-US" dirty="0"/>
          </a:p>
        </p:txBody>
      </p:sp>
      <p:sp>
        <p:nvSpPr>
          <p:cNvPr id="8" name="Obdélník 7">
            <a:extLst>
              <a:ext uri="{FF2B5EF4-FFF2-40B4-BE49-F238E27FC236}">
                <a16:creationId xmlns:a16="http://schemas.microsoft.com/office/drawing/2014/main" id="{87A7024F-0EB4-824F-85D5-5622B3A5FA6D}"/>
              </a:ext>
            </a:extLst>
          </p:cNvPr>
          <p:cNvSpPr/>
          <p:nvPr/>
        </p:nvSpPr>
        <p:spPr>
          <a:xfrm>
            <a:off x="4233042" y="3015757"/>
            <a:ext cx="1072053" cy="388883"/>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B894C1D0-F017-1440-B154-AFFD516C4006}"/>
              </a:ext>
            </a:extLst>
          </p:cNvPr>
          <p:cNvPicPr>
            <a:picLocks noChangeAspect="1"/>
          </p:cNvPicPr>
          <p:nvPr/>
        </p:nvPicPr>
        <p:blipFill>
          <a:blip r:embed="rId3"/>
          <a:stretch>
            <a:fillRect/>
          </a:stretch>
        </p:blipFill>
        <p:spPr>
          <a:xfrm>
            <a:off x="636786" y="1080799"/>
            <a:ext cx="7917719" cy="4647681"/>
          </a:xfrm>
          <a:prstGeom prst="rect">
            <a:avLst/>
          </a:prstGeom>
        </p:spPr>
      </p:pic>
      <p:cxnSp>
        <p:nvCxnSpPr>
          <p:cNvPr id="10" name="Přímá spojovací šipka 9">
            <a:extLst>
              <a:ext uri="{FF2B5EF4-FFF2-40B4-BE49-F238E27FC236}">
                <a16:creationId xmlns:a16="http://schemas.microsoft.com/office/drawing/2014/main" id="{D3284C25-EFFE-1847-9CBC-1151A268D750}"/>
              </a:ext>
            </a:extLst>
          </p:cNvPr>
          <p:cNvCxnSpPr>
            <a:cxnSpLocks/>
          </p:cNvCxnSpPr>
          <p:nvPr/>
        </p:nvCxnSpPr>
        <p:spPr>
          <a:xfrm>
            <a:off x="5784227" y="785191"/>
            <a:ext cx="2513405" cy="26194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Obdélník 6">
            <a:extLst>
              <a:ext uri="{FF2B5EF4-FFF2-40B4-BE49-F238E27FC236}">
                <a16:creationId xmlns:a16="http://schemas.microsoft.com/office/drawing/2014/main" id="{56F0811E-E4F2-8744-8EF1-2540735D6CA6}"/>
              </a:ext>
            </a:extLst>
          </p:cNvPr>
          <p:cNvSpPr/>
          <p:nvPr/>
        </p:nvSpPr>
        <p:spPr>
          <a:xfrm>
            <a:off x="8040758" y="3529478"/>
            <a:ext cx="513748" cy="379344"/>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1150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2C4A8-525C-6448-AA42-D9DADBF8F920}"/>
              </a:ext>
            </a:extLst>
          </p:cNvPr>
          <p:cNvSpPr>
            <a:spLocks noGrp="1"/>
          </p:cNvSpPr>
          <p:nvPr>
            <p:ph type="title"/>
          </p:nvPr>
        </p:nvSpPr>
        <p:spPr>
          <a:xfrm>
            <a:off x="457200" y="61041"/>
            <a:ext cx="8229600" cy="871455"/>
          </a:xfrm>
        </p:spPr>
        <p:txBody>
          <a:bodyPr/>
          <a:lstStyle/>
          <a:p>
            <a:r>
              <a:rPr lang="cs-CZ" dirty="0"/>
              <a:t>Podporované aktivity</a:t>
            </a:r>
          </a:p>
        </p:txBody>
      </p:sp>
      <p:graphicFrame>
        <p:nvGraphicFramePr>
          <p:cNvPr id="6" name="Zástupný symbol pro obsah 5">
            <a:extLst>
              <a:ext uri="{FF2B5EF4-FFF2-40B4-BE49-F238E27FC236}">
                <a16:creationId xmlns:a16="http://schemas.microsoft.com/office/drawing/2014/main" id="{2BD77DC2-2485-F64A-8E70-FE9CC592F618}"/>
              </a:ext>
            </a:extLst>
          </p:cNvPr>
          <p:cNvGraphicFramePr>
            <a:graphicFrameLocks noGrp="1"/>
          </p:cNvGraphicFramePr>
          <p:nvPr>
            <p:ph idx="1"/>
            <p:extLst>
              <p:ext uri="{D42A27DB-BD31-4B8C-83A1-F6EECF244321}">
                <p14:modId xmlns:p14="http://schemas.microsoft.com/office/powerpoint/2010/main" val="545295188"/>
              </p:ext>
            </p:extLst>
          </p:nvPr>
        </p:nvGraphicFramePr>
        <p:xfrm>
          <a:off x="457200" y="795059"/>
          <a:ext cx="8452623" cy="3169920"/>
        </p:xfrm>
        <a:graphic>
          <a:graphicData uri="http://schemas.openxmlformats.org/drawingml/2006/table">
            <a:tbl>
              <a:tblPr firstRow="1" bandRow="1">
                <a:tableStyleId>{5C22544A-7EE6-4342-B048-85BDC9FD1C3A}</a:tableStyleId>
              </a:tblPr>
              <a:tblGrid>
                <a:gridCol w="1490870">
                  <a:extLst>
                    <a:ext uri="{9D8B030D-6E8A-4147-A177-3AD203B41FA5}">
                      <a16:colId xmlns:a16="http://schemas.microsoft.com/office/drawing/2014/main" val="43517392"/>
                    </a:ext>
                  </a:extLst>
                </a:gridCol>
                <a:gridCol w="1977887">
                  <a:extLst>
                    <a:ext uri="{9D8B030D-6E8A-4147-A177-3AD203B41FA5}">
                      <a16:colId xmlns:a16="http://schemas.microsoft.com/office/drawing/2014/main" val="3044029645"/>
                    </a:ext>
                  </a:extLst>
                </a:gridCol>
                <a:gridCol w="4983866">
                  <a:extLst>
                    <a:ext uri="{9D8B030D-6E8A-4147-A177-3AD203B41FA5}">
                      <a16:colId xmlns:a16="http://schemas.microsoft.com/office/drawing/2014/main" val="649221197"/>
                    </a:ext>
                  </a:extLst>
                </a:gridCol>
              </a:tblGrid>
              <a:tr h="370840">
                <a:tc>
                  <a:txBody>
                    <a:bodyPr/>
                    <a:lstStyle/>
                    <a:p>
                      <a:r>
                        <a:rPr lang="cs-CZ" sz="1400" dirty="0"/>
                        <a:t>Název opatření MAS</a:t>
                      </a:r>
                    </a:p>
                  </a:txBody>
                  <a:tcPr/>
                </a:tc>
                <a:tc>
                  <a:txBody>
                    <a:bodyPr/>
                    <a:lstStyle/>
                    <a:p>
                      <a:r>
                        <a:rPr lang="cs-CZ" sz="1400" dirty="0"/>
                        <a:t>Aktivity</a:t>
                      </a:r>
                    </a:p>
                  </a:txBody>
                  <a:tcPr/>
                </a:tc>
                <a:tc>
                  <a:txBody>
                    <a:bodyPr/>
                    <a:lstStyle/>
                    <a:p>
                      <a:r>
                        <a:rPr lang="cs-CZ" sz="1400" dirty="0"/>
                        <a:t>Popis aktivit</a:t>
                      </a:r>
                    </a:p>
                  </a:txBody>
                  <a:tcPr/>
                </a:tc>
                <a:extLst>
                  <a:ext uri="{0D108BD9-81ED-4DB2-BD59-A6C34878D82A}">
                    <a16:rowId xmlns:a16="http://schemas.microsoft.com/office/drawing/2014/main" val="67815735"/>
                  </a:ext>
                </a:extLst>
              </a:tr>
              <a:tr h="370840">
                <a:tc>
                  <a:txBody>
                    <a:bodyPr/>
                    <a:lstStyle/>
                    <a:p>
                      <a:r>
                        <a:rPr lang="cs-CZ" sz="1600" dirty="0"/>
                        <a:t>Sociální podnikání - investice</a:t>
                      </a:r>
                    </a:p>
                  </a:txBody>
                  <a:tcPr/>
                </a:tc>
                <a:tc>
                  <a:txBody>
                    <a:bodyPr/>
                    <a:lstStyle/>
                    <a:p>
                      <a:pPr marL="0" indent="0">
                        <a:buFont typeface="+mj-lt"/>
                        <a:buNone/>
                      </a:pPr>
                      <a:r>
                        <a:rPr lang="cs-CZ" sz="1200" dirty="0">
                          <a:solidFill>
                            <a:schemeClr val="tx1"/>
                          </a:solidFill>
                        </a:rPr>
                        <a:t>Vznik nového sociálního podniku</a:t>
                      </a:r>
                    </a:p>
                    <a:p>
                      <a:pPr marL="0" indent="0">
                        <a:buFont typeface="+mj-lt"/>
                        <a:buNone/>
                      </a:pPr>
                      <a:r>
                        <a:rPr lang="cs-CZ" sz="1200" dirty="0">
                          <a:solidFill>
                            <a:schemeClr val="tx1"/>
                          </a:solidFill>
                        </a:rPr>
                        <a:t>Rozšíření stávajícího sociálního podniku</a:t>
                      </a:r>
                    </a:p>
                    <a:p>
                      <a:pPr marL="0" indent="0">
                        <a:buFont typeface="+mj-lt"/>
                        <a:buNone/>
                      </a:pPr>
                      <a:r>
                        <a:rPr lang="cs-CZ" sz="1200" dirty="0">
                          <a:solidFill>
                            <a:schemeClr val="tx1"/>
                          </a:solidFill>
                        </a:rPr>
                        <a:t>Rozšíření stávajících nebo vznik nových podnikatelských aktivit OSVČ</a:t>
                      </a:r>
                    </a:p>
                  </a:txBody>
                  <a:tcPr/>
                </a:tc>
                <a:tc>
                  <a:txBody>
                    <a:bodyPr/>
                    <a:lstStyle/>
                    <a:p>
                      <a:r>
                        <a:rPr lang="cs-CZ" sz="1050" dirty="0"/>
                        <a:t>1. Vznik nového sociálního podniku</a:t>
                      </a:r>
                    </a:p>
                    <a:p>
                      <a:r>
                        <a:rPr lang="cs-CZ" sz="1050" dirty="0"/>
                        <a:t>- založením nového podnikatelského subjektu,</a:t>
                      </a:r>
                    </a:p>
                    <a:p>
                      <a:r>
                        <a:rPr lang="cs-CZ" sz="1050" dirty="0"/>
                        <a:t>- rozšířením stávajícího podniku, který v době podání žádosti není sociálním podnikem</a:t>
                      </a:r>
                    </a:p>
                    <a:p>
                      <a:endParaRPr lang="cs-CZ" sz="1050" dirty="0"/>
                    </a:p>
                    <a:p>
                      <a:r>
                        <a:rPr lang="cs-CZ" sz="1050" dirty="0"/>
                        <a:t>2. Rozšíření podniku</a:t>
                      </a:r>
                    </a:p>
                    <a:p>
                      <a:r>
                        <a:rPr lang="cs-CZ" sz="1050" dirty="0"/>
                        <a:t>v rámci stávajícího podnikatelského subjektu, </a:t>
                      </a:r>
                      <a:r>
                        <a:rPr lang="cs-CZ" sz="1050" dirty="0" err="1"/>
                        <a:t>ktery</a:t>
                      </a:r>
                      <a:r>
                        <a:rPr lang="cs-CZ" sz="1050" dirty="0"/>
                        <a:t>́ je v době podání žádosti sociálním podnikem a splňuje principy sociálního podnikání a zároveň dochází k jednomu z následujících kroků:</a:t>
                      </a:r>
                    </a:p>
                    <a:p>
                      <a:r>
                        <a:rPr lang="cs-CZ" sz="1050" dirty="0"/>
                        <a:t>- rozšíření </a:t>
                      </a:r>
                      <a:r>
                        <a:rPr lang="cs-CZ" sz="1050" dirty="0" err="1"/>
                        <a:t>nabízených</a:t>
                      </a:r>
                      <a:r>
                        <a:rPr lang="cs-CZ" sz="1050" dirty="0"/>
                        <a:t> produktů a služeb</a:t>
                      </a:r>
                    </a:p>
                    <a:p>
                      <a:r>
                        <a:rPr lang="cs-CZ" sz="1050" dirty="0"/>
                        <a:t>- rozšíření prostorové kapacity podniku,</a:t>
                      </a:r>
                    </a:p>
                    <a:p>
                      <a:r>
                        <a:rPr lang="cs-CZ" sz="1050" dirty="0"/>
                        <a:t>- zavedení </a:t>
                      </a:r>
                      <a:r>
                        <a:rPr lang="cs-CZ" sz="1050" dirty="0" err="1"/>
                        <a:t>nových</a:t>
                      </a:r>
                      <a:r>
                        <a:rPr lang="cs-CZ" sz="1050" dirty="0"/>
                        <a:t> technologií </a:t>
                      </a:r>
                      <a:r>
                        <a:rPr lang="cs-CZ" sz="1050" dirty="0" err="1"/>
                        <a:t>výroby</a:t>
                      </a:r>
                      <a:r>
                        <a:rPr lang="cs-CZ" sz="1050" dirty="0"/>
                        <a:t>,</a:t>
                      </a:r>
                    </a:p>
                    <a:p>
                      <a:r>
                        <a:rPr lang="cs-CZ" sz="1050" dirty="0"/>
                        <a:t>- zefektivnění procesů podniku.</a:t>
                      </a:r>
                    </a:p>
                    <a:p>
                      <a:r>
                        <a:rPr lang="cs-CZ" sz="1050" dirty="0"/>
                        <a:t>Rozšíření musí </a:t>
                      </a:r>
                      <a:r>
                        <a:rPr lang="cs-CZ" sz="1050" dirty="0" err="1"/>
                        <a:t>být</a:t>
                      </a:r>
                      <a:r>
                        <a:rPr lang="cs-CZ" sz="1050" dirty="0"/>
                        <a:t> propojené s personálním rozšířením.</a:t>
                      </a:r>
                    </a:p>
                    <a:p>
                      <a:endParaRPr lang="cs-CZ" sz="1050" dirty="0"/>
                    </a:p>
                    <a:p>
                      <a:r>
                        <a:rPr lang="cs-CZ" sz="1050" dirty="0"/>
                        <a:t>3. Rozšíření stávajících nebo vznik nových podnikatelských aktivit OSVČ</a:t>
                      </a:r>
                    </a:p>
                  </a:txBody>
                  <a:tcPr/>
                </a:tc>
                <a:extLst>
                  <a:ext uri="{0D108BD9-81ED-4DB2-BD59-A6C34878D82A}">
                    <a16:rowId xmlns:a16="http://schemas.microsoft.com/office/drawing/2014/main" val="445819565"/>
                  </a:ext>
                </a:extLst>
              </a:tr>
            </a:tbl>
          </a:graphicData>
        </a:graphic>
      </p:graphicFrame>
      <p:sp>
        <p:nvSpPr>
          <p:cNvPr id="4" name="Zástupný symbol pro zápatí 3">
            <a:extLst>
              <a:ext uri="{FF2B5EF4-FFF2-40B4-BE49-F238E27FC236}">
                <a16:creationId xmlns:a16="http://schemas.microsoft.com/office/drawing/2014/main" id="{3302AA76-7F9F-4748-A5BF-0B080FC78C58}"/>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6A2CA0AE-6138-1645-A47D-87630A60BDE1}"/>
              </a:ext>
            </a:extLst>
          </p:cNvPr>
          <p:cNvSpPr>
            <a:spLocks noGrp="1"/>
          </p:cNvSpPr>
          <p:nvPr>
            <p:ph type="sldNum" sz="quarter" idx="12"/>
          </p:nvPr>
        </p:nvSpPr>
        <p:spPr/>
        <p:txBody>
          <a:bodyPr/>
          <a:lstStyle/>
          <a:p>
            <a:fld id="{CA6B5227-2C6F-B94D-9D8F-826F9170706D}" type="slidenum">
              <a:rPr lang="en-US" smtClean="0"/>
              <a:t>6</a:t>
            </a:fld>
            <a:endParaRPr lang="en-US" dirty="0"/>
          </a:p>
        </p:txBody>
      </p:sp>
      <p:sp>
        <p:nvSpPr>
          <p:cNvPr id="7" name="Nadpis 1">
            <a:extLst>
              <a:ext uri="{FF2B5EF4-FFF2-40B4-BE49-F238E27FC236}">
                <a16:creationId xmlns:a16="http://schemas.microsoft.com/office/drawing/2014/main" id="{AFF187C8-A81F-BB46-B543-19F3F7DB3A1C}"/>
              </a:ext>
            </a:extLst>
          </p:cNvPr>
          <p:cNvSpPr txBox="1">
            <a:spLocks/>
          </p:cNvSpPr>
          <p:nvPr/>
        </p:nvSpPr>
        <p:spPr>
          <a:xfrm>
            <a:off x="234177" y="3857466"/>
            <a:ext cx="8229600" cy="1143000"/>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3500" b="1" i="0" kern="1200" cap="all">
                <a:solidFill>
                  <a:schemeClr val="tx1"/>
                </a:solidFill>
                <a:latin typeface="Myriad Pro"/>
                <a:ea typeface="+mj-ea"/>
                <a:cs typeface="+mj-cs"/>
              </a:defRPr>
            </a:lvl1pPr>
          </a:lstStyle>
          <a:p>
            <a:r>
              <a:rPr lang="cs-CZ" dirty="0"/>
              <a:t>SOUVISEJÍCÍ VÝZVA MAS</a:t>
            </a:r>
          </a:p>
        </p:txBody>
      </p:sp>
      <p:graphicFrame>
        <p:nvGraphicFramePr>
          <p:cNvPr id="8" name="Zástupný symbol pro obsah 5">
            <a:extLst>
              <a:ext uri="{FF2B5EF4-FFF2-40B4-BE49-F238E27FC236}">
                <a16:creationId xmlns:a16="http://schemas.microsoft.com/office/drawing/2014/main" id="{B385035A-83EB-F646-93EE-850FADB5B9B3}"/>
              </a:ext>
            </a:extLst>
          </p:cNvPr>
          <p:cNvGraphicFramePr>
            <a:graphicFrameLocks/>
          </p:cNvGraphicFramePr>
          <p:nvPr>
            <p:extLst>
              <p:ext uri="{D42A27DB-BD31-4B8C-83A1-F6EECF244321}">
                <p14:modId xmlns:p14="http://schemas.microsoft.com/office/powerpoint/2010/main" val="3469484645"/>
              </p:ext>
            </p:extLst>
          </p:nvPr>
        </p:nvGraphicFramePr>
        <p:xfrm>
          <a:off x="345688" y="4698997"/>
          <a:ext cx="8452624" cy="1508760"/>
        </p:xfrm>
        <a:graphic>
          <a:graphicData uri="http://schemas.openxmlformats.org/drawingml/2006/table">
            <a:tbl>
              <a:tblPr firstRow="1" bandRow="1">
                <a:tableStyleId>{5C22544A-7EE6-4342-B048-85BDC9FD1C3A}</a:tableStyleId>
              </a:tblPr>
              <a:tblGrid>
                <a:gridCol w="1914912">
                  <a:extLst>
                    <a:ext uri="{9D8B030D-6E8A-4147-A177-3AD203B41FA5}">
                      <a16:colId xmlns:a16="http://schemas.microsoft.com/office/drawing/2014/main" val="43517392"/>
                    </a:ext>
                  </a:extLst>
                </a:gridCol>
                <a:gridCol w="1663700">
                  <a:extLst>
                    <a:ext uri="{9D8B030D-6E8A-4147-A177-3AD203B41FA5}">
                      <a16:colId xmlns:a16="http://schemas.microsoft.com/office/drawing/2014/main" val="3044029645"/>
                    </a:ext>
                  </a:extLst>
                </a:gridCol>
                <a:gridCol w="3708400">
                  <a:extLst>
                    <a:ext uri="{9D8B030D-6E8A-4147-A177-3AD203B41FA5}">
                      <a16:colId xmlns:a16="http://schemas.microsoft.com/office/drawing/2014/main" val="649221197"/>
                    </a:ext>
                  </a:extLst>
                </a:gridCol>
                <a:gridCol w="1165612">
                  <a:extLst>
                    <a:ext uri="{9D8B030D-6E8A-4147-A177-3AD203B41FA5}">
                      <a16:colId xmlns:a16="http://schemas.microsoft.com/office/drawing/2014/main" val="132747152"/>
                    </a:ext>
                  </a:extLst>
                </a:gridCol>
              </a:tblGrid>
              <a:tr h="506534">
                <a:tc>
                  <a:txBody>
                    <a:bodyPr/>
                    <a:lstStyle/>
                    <a:p>
                      <a:r>
                        <a:rPr lang="cs-CZ" sz="1600" dirty="0"/>
                        <a:t>Název výzvy MAS</a:t>
                      </a:r>
                    </a:p>
                  </a:txBody>
                  <a:tcPr/>
                </a:tc>
                <a:tc>
                  <a:txBody>
                    <a:bodyPr/>
                    <a:lstStyle/>
                    <a:p>
                      <a:r>
                        <a:rPr lang="cs-CZ" sz="1600" dirty="0"/>
                        <a:t>Termín vyhlášení</a:t>
                      </a:r>
                    </a:p>
                  </a:txBody>
                  <a:tcPr/>
                </a:tc>
                <a:tc>
                  <a:txBody>
                    <a:bodyPr/>
                    <a:lstStyle/>
                    <a:p>
                      <a:r>
                        <a:rPr lang="cs-CZ" sz="1600" dirty="0"/>
                        <a:t>Aktivity</a:t>
                      </a:r>
                    </a:p>
                  </a:txBody>
                  <a:tcPr/>
                </a:tc>
                <a:tc>
                  <a:txBody>
                    <a:bodyPr/>
                    <a:lstStyle/>
                    <a:p>
                      <a:r>
                        <a:rPr lang="cs-CZ" sz="1600" dirty="0"/>
                        <a:t>Alokace</a:t>
                      </a:r>
                    </a:p>
                  </a:txBody>
                  <a:tcPr/>
                </a:tc>
                <a:extLst>
                  <a:ext uri="{0D108BD9-81ED-4DB2-BD59-A6C34878D82A}">
                    <a16:rowId xmlns:a16="http://schemas.microsoft.com/office/drawing/2014/main" val="67815735"/>
                  </a:ext>
                </a:extLst>
              </a:tr>
              <a:tr h="855700">
                <a:tc>
                  <a:txBody>
                    <a:bodyPr/>
                    <a:lstStyle/>
                    <a:p>
                      <a:r>
                        <a:rPr lang="cs-CZ" sz="1200" dirty="0"/>
                        <a:t>7. Výzva MAS Rakovnicko – IROP – sociální podnikání</a:t>
                      </a:r>
                    </a:p>
                  </a:txBody>
                  <a:tcPr/>
                </a:tc>
                <a:tc>
                  <a:txBody>
                    <a:bodyPr/>
                    <a:lstStyle/>
                    <a:p>
                      <a:pPr marL="0" indent="0">
                        <a:buFont typeface="+mj-lt"/>
                        <a:buNone/>
                      </a:pPr>
                      <a:r>
                        <a:rPr lang="cs-CZ" sz="1200" dirty="0">
                          <a:solidFill>
                            <a:srgbClr val="FF0000"/>
                          </a:solidFill>
                        </a:rPr>
                        <a:t>17. 5. 2019 – 9. 8. 2019</a:t>
                      </a:r>
                    </a:p>
                  </a:txBody>
                  <a:tcPr/>
                </a:tc>
                <a:tc>
                  <a:txBody>
                    <a:bodyPr/>
                    <a:lstStyle/>
                    <a:p>
                      <a:pPr marL="228600" indent="-228600">
                        <a:buFont typeface="+mj-lt"/>
                        <a:buAutoNum type="arabicPeriod"/>
                      </a:pPr>
                      <a:r>
                        <a:rPr lang="cs-CZ" sz="1100" dirty="0">
                          <a:solidFill>
                            <a:schemeClr val="tx1"/>
                          </a:solidFill>
                        </a:rPr>
                        <a:t>Vznik nového sociálního podniku</a:t>
                      </a:r>
                    </a:p>
                    <a:p>
                      <a:pPr marL="228600" indent="-228600">
                        <a:buFont typeface="+mj-lt"/>
                        <a:buAutoNum type="arabicPeriod"/>
                      </a:pPr>
                      <a:r>
                        <a:rPr lang="cs-CZ" sz="1100" dirty="0">
                          <a:solidFill>
                            <a:schemeClr val="tx1"/>
                          </a:solidFill>
                        </a:rPr>
                        <a:t>Rozšíření stávajícího sociálního podniku</a:t>
                      </a:r>
                    </a:p>
                    <a:p>
                      <a:pPr marL="228600" indent="-228600">
                        <a:buFont typeface="+mj-lt"/>
                        <a:buAutoNum type="arabicPeriod"/>
                      </a:pPr>
                      <a:r>
                        <a:rPr lang="cs-CZ" sz="1100" dirty="0">
                          <a:solidFill>
                            <a:schemeClr val="tx1"/>
                          </a:solidFill>
                        </a:rPr>
                        <a:t>Rozšíření stávajících nebo vznik nových podnikatelských aktivit OSVČ</a:t>
                      </a:r>
                    </a:p>
                    <a:p>
                      <a:endParaRPr lang="cs-CZ" sz="11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cs-CZ" sz="1100" u="none" strike="noStrike" dirty="0">
                          <a:effectLst/>
                        </a:rPr>
                        <a:t>3 410 999,5 Kč</a:t>
                      </a:r>
                      <a:endParaRPr lang="cs-CZ" sz="1100" b="0" i="0" u="none" strike="noStrike" dirty="0">
                        <a:solidFill>
                          <a:srgbClr val="3E3E3E"/>
                        </a:solidFill>
                        <a:effectLst/>
                        <a:latin typeface="PT Sans" panose="020B0503020203020204" pitchFamily="34" charset="0"/>
                      </a:endParaRPr>
                    </a:p>
                    <a:p>
                      <a:endParaRPr lang="cs-CZ" sz="1100" dirty="0"/>
                    </a:p>
                  </a:txBody>
                  <a:tcPr/>
                </a:tc>
                <a:extLst>
                  <a:ext uri="{0D108BD9-81ED-4DB2-BD59-A6C34878D82A}">
                    <a16:rowId xmlns:a16="http://schemas.microsoft.com/office/drawing/2014/main" val="445819565"/>
                  </a:ext>
                </a:extLst>
              </a:tr>
            </a:tbl>
          </a:graphicData>
        </a:graphic>
      </p:graphicFrame>
      <p:pic>
        <p:nvPicPr>
          <p:cNvPr id="9" name="Obrázek 8">
            <a:extLst>
              <a:ext uri="{FF2B5EF4-FFF2-40B4-BE49-F238E27FC236}">
                <a16:creationId xmlns:a16="http://schemas.microsoft.com/office/drawing/2014/main" id="{AB1C9B6B-7147-A54F-83D8-4B51EB3B0C73}"/>
              </a:ext>
            </a:extLst>
          </p:cNvPr>
          <p:cNvPicPr>
            <a:picLocks noChangeAspect="1"/>
          </p:cNvPicPr>
          <p:nvPr/>
        </p:nvPicPr>
        <p:blipFill>
          <a:blip r:embed="rId2">
            <a:alphaModFix amt="54000"/>
          </a:blip>
          <a:stretch>
            <a:fillRect/>
          </a:stretch>
        </p:blipFill>
        <p:spPr>
          <a:xfrm>
            <a:off x="71617" y="6135691"/>
            <a:ext cx="3721100" cy="622300"/>
          </a:xfrm>
          <a:prstGeom prst="rect">
            <a:avLst/>
          </a:prstGeom>
        </p:spPr>
      </p:pic>
      <p:pic>
        <p:nvPicPr>
          <p:cNvPr id="10" name="Obrázek 9">
            <a:extLst>
              <a:ext uri="{FF2B5EF4-FFF2-40B4-BE49-F238E27FC236}">
                <a16:creationId xmlns:a16="http://schemas.microsoft.com/office/drawing/2014/main" id="{22277F05-81D0-1D42-B366-3F8F5341E98E}"/>
              </a:ext>
            </a:extLst>
          </p:cNvPr>
          <p:cNvPicPr>
            <a:picLocks noChangeAspect="1"/>
          </p:cNvPicPr>
          <p:nvPr/>
        </p:nvPicPr>
        <p:blipFill>
          <a:blip r:embed="rId3">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188617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EF050-7812-8A4F-BD55-73D73092B0D7}"/>
              </a:ext>
            </a:extLst>
          </p:cNvPr>
          <p:cNvSpPr>
            <a:spLocks noGrp="1"/>
          </p:cNvSpPr>
          <p:nvPr>
            <p:ph type="title"/>
          </p:nvPr>
        </p:nvSpPr>
        <p:spPr>
          <a:xfrm>
            <a:off x="457200" y="274638"/>
            <a:ext cx="8229600" cy="838545"/>
          </a:xfrm>
        </p:spPr>
        <p:txBody>
          <a:bodyPr/>
          <a:lstStyle/>
          <a:p>
            <a:r>
              <a:rPr lang="cs-CZ" dirty="0"/>
              <a:t>Rozložení alokace IROP pro MAS Rakovnicko</a:t>
            </a:r>
          </a:p>
        </p:txBody>
      </p:sp>
      <p:graphicFrame>
        <p:nvGraphicFramePr>
          <p:cNvPr id="6" name="Zástupný symbol pro obsah 5">
            <a:extLst>
              <a:ext uri="{FF2B5EF4-FFF2-40B4-BE49-F238E27FC236}">
                <a16:creationId xmlns:a16="http://schemas.microsoft.com/office/drawing/2014/main" id="{B86FCE7F-D5D2-8B43-90DC-30BD8BA6245F}"/>
              </a:ext>
            </a:extLst>
          </p:cNvPr>
          <p:cNvGraphicFramePr>
            <a:graphicFrameLocks noGrp="1"/>
          </p:cNvGraphicFramePr>
          <p:nvPr>
            <p:ph idx="1"/>
            <p:extLst>
              <p:ext uri="{D42A27DB-BD31-4B8C-83A1-F6EECF244321}">
                <p14:modId xmlns:p14="http://schemas.microsoft.com/office/powerpoint/2010/main" val="3908273928"/>
              </p:ext>
            </p:extLst>
          </p:nvPr>
        </p:nvGraphicFramePr>
        <p:xfrm>
          <a:off x="457200" y="1272209"/>
          <a:ext cx="8229600" cy="5357191"/>
        </p:xfrm>
        <a:graphic>
          <a:graphicData uri="http://schemas.openxmlformats.org/drawingml/2006/chart">
            <c:chart xmlns:c="http://schemas.openxmlformats.org/drawingml/2006/chart" xmlns:r="http://schemas.openxmlformats.org/officeDocument/2006/relationships" r:id="rId2"/>
          </a:graphicData>
        </a:graphic>
      </p:graphicFrame>
      <p:sp>
        <p:nvSpPr>
          <p:cNvPr id="5" name="Zástupný symbol pro číslo snímku 4">
            <a:extLst>
              <a:ext uri="{FF2B5EF4-FFF2-40B4-BE49-F238E27FC236}">
                <a16:creationId xmlns:a16="http://schemas.microsoft.com/office/drawing/2014/main" id="{96E8F78C-49E2-5C40-8224-E9CDBBE34D18}"/>
              </a:ext>
            </a:extLst>
          </p:cNvPr>
          <p:cNvSpPr>
            <a:spLocks noGrp="1"/>
          </p:cNvSpPr>
          <p:nvPr>
            <p:ph type="sldNum" sz="quarter" idx="12"/>
          </p:nvPr>
        </p:nvSpPr>
        <p:spPr/>
        <p:txBody>
          <a:bodyPr/>
          <a:lstStyle/>
          <a:p>
            <a:fld id="{CA6B5227-2C6F-B94D-9D8F-826F9170706D}" type="slidenum">
              <a:rPr lang="en-US" smtClean="0"/>
              <a:t>7</a:t>
            </a:fld>
            <a:endParaRPr lang="en-US" dirty="0"/>
          </a:p>
        </p:txBody>
      </p:sp>
      <p:pic>
        <p:nvPicPr>
          <p:cNvPr id="7" name="Obrázek 6">
            <a:extLst>
              <a:ext uri="{FF2B5EF4-FFF2-40B4-BE49-F238E27FC236}">
                <a16:creationId xmlns:a16="http://schemas.microsoft.com/office/drawing/2014/main" id="{61DDC662-0F08-A148-B5C4-7466E06F159C}"/>
              </a:ext>
            </a:extLst>
          </p:cNvPr>
          <p:cNvPicPr>
            <a:picLocks noChangeAspect="1"/>
          </p:cNvPicPr>
          <p:nvPr/>
        </p:nvPicPr>
        <p:blipFill>
          <a:blip r:embed="rId3">
            <a:alphaModFix amt="54000"/>
          </a:blip>
          <a:stretch>
            <a:fillRect/>
          </a:stretch>
        </p:blipFill>
        <p:spPr>
          <a:xfrm>
            <a:off x="71617" y="6135691"/>
            <a:ext cx="3721100" cy="622300"/>
          </a:xfrm>
          <a:prstGeom prst="rect">
            <a:avLst/>
          </a:prstGeom>
        </p:spPr>
      </p:pic>
      <p:pic>
        <p:nvPicPr>
          <p:cNvPr id="8" name="Obrázek 7">
            <a:extLst>
              <a:ext uri="{FF2B5EF4-FFF2-40B4-BE49-F238E27FC236}">
                <a16:creationId xmlns:a16="http://schemas.microsoft.com/office/drawing/2014/main" id="{D5885FAD-2C87-004B-93E3-8FCD72C2D569}"/>
              </a:ext>
            </a:extLst>
          </p:cNvPr>
          <p:cNvPicPr>
            <a:picLocks noChangeAspect="1"/>
          </p:cNvPicPr>
          <p:nvPr/>
        </p:nvPicPr>
        <p:blipFill>
          <a:blip r:embed="rId4">
            <a:alphaModFix amt="43000"/>
          </a:blip>
          <a:stretch>
            <a:fillRect/>
          </a:stretch>
        </p:blipFill>
        <p:spPr>
          <a:xfrm>
            <a:off x="3792717" y="6183315"/>
            <a:ext cx="520700" cy="508000"/>
          </a:xfrm>
          <a:prstGeom prst="rect">
            <a:avLst/>
          </a:prstGeom>
        </p:spPr>
      </p:pic>
    </p:spTree>
    <p:extLst>
      <p:ext uri="{BB962C8B-B14F-4D97-AF65-F5344CB8AC3E}">
        <p14:creationId xmlns:p14="http://schemas.microsoft.com/office/powerpoint/2010/main" val="327549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FAB68-7A09-6247-BE5A-B7D66BE046BE}"/>
              </a:ext>
            </a:extLst>
          </p:cNvPr>
          <p:cNvSpPr>
            <a:spLocks noGrp="1"/>
          </p:cNvSpPr>
          <p:nvPr>
            <p:ph type="ctrTitle"/>
          </p:nvPr>
        </p:nvSpPr>
        <p:spPr>
          <a:xfrm>
            <a:off x="638092" y="70983"/>
            <a:ext cx="7772400" cy="906449"/>
          </a:xfrm>
        </p:spPr>
        <p:txBody>
          <a:bodyPr/>
          <a:lstStyle/>
          <a:p>
            <a:r>
              <a:rPr lang="cs-CZ" sz="2800" dirty="0">
                <a:solidFill>
                  <a:srgbClr val="0070C0"/>
                </a:solidFill>
                <a:latin typeface="+mn-lt"/>
              </a:rPr>
              <a:t>Oprávnění žadatelé </a:t>
            </a:r>
          </a:p>
        </p:txBody>
      </p:sp>
      <p:sp>
        <p:nvSpPr>
          <p:cNvPr id="3" name="Obdélník 2">
            <a:extLst>
              <a:ext uri="{FF2B5EF4-FFF2-40B4-BE49-F238E27FC236}">
                <a16:creationId xmlns:a16="http://schemas.microsoft.com/office/drawing/2014/main" id="{94ED9733-6AC2-1B48-A4A0-03E422A2B0B4}"/>
              </a:ext>
            </a:extLst>
          </p:cNvPr>
          <p:cNvSpPr/>
          <p:nvPr/>
        </p:nvSpPr>
        <p:spPr>
          <a:xfrm>
            <a:off x="437322" y="977432"/>
            <a:ext cx="8269356" cy="1754326"/>
          </a:xfrm>
          <a:prstGeom prst="rect">
            <a:avLst/>
          </a:prstGeom>
        </p:spPr>
        <p:txBody>
          <a:bodyPr wrap="square">
            <a:spAutoFit/>
          </a:bodyPr>
          <a:lstStyle/>
          <a:p>
            <a:pPr marL="285750" indent="-285750" fontAlgn="ctr">
              <a:buFont typeface="Arial" panose="020B0604020202020204" pitchFamily="34" charset="0"/>
              <a:buChar char="•"/>
            </a:pPr>
            <a:r>
              <a:rPr lang="cs-CZ" sz="1200" dirty="0"/>
              <a:t>Osoby samostatně výdělečně činné podle zákona č. 155/1995 Sb., o důchodovém pojištění v platném znění; </a:t>
            </a:r>
          </a:p>
          <a:p>
            <a:pPr marL="285750" indent="-285750" fontAlgn="ctr">
              <a:buFont typeface="Arial" panose="020B0604020202020204" pitchFamily="34" charset="0"/>
              <a:buChar char="•"/>
            </a:pPr>
            <a:endParaRPr lang="cs-CZ" sz="1200" dirty="0"/>
          </a:p>
          <a:p>
            <a:pPr marL="285750" indent="-285750" fontAlgn="ctr">
              <a:buFont typeface="Arial" panose="020B0604020202020204" pitchFamily="34" charset="0"/>
              <a:buChar char="•"/>
            </a:pPr>
            <a:r>
              <a:rPr lang="cs-CZ" sz="1200" dirty="0"/>
              <a:t>Obchodní korporace vymezené zákonem č. 90/2012 Sb., o obchodník korporacích v platném znění;</a:t>
            </a:r>
          </a:p>
          <a:p>
            <a:pPr marL="285750" indent="-285750" fontAlgn="ctr">
              <a:buFont typeface="Arial" panose="020B0604020202020204" pitchFamily="34" charset="0"/>
              <a:buChar char="•"/>
            </a:pPr>
            <a:endParaRPr lang="cs-CZ" sz="1200" dirty="0"/>
          </a:p>
          <a:p>
            <a:pPr marL="285750" indent="-285750" fontAlgn="ctr">
              <a:buFont typeface="Arial" panose="020B0604020202020204" pitchFamily="34" charset="0"/>
              <a:buChar char="•"/>
            </a:pPr>
            <a:r>
              <a:rPr lang="cs-CZ" sz="1200" dirty="0"/>
              <a:t>nestátní neziskové organizace;</a:t>
            </a:r>
          </a:p>
          <a:p>
            <a:pPr marL="285750" indent="-285750" fontAlgn="ctr">
              <a:buFont typeface="Arial" panose="020B0604020202020204" pitchFamily="34" charset="0"/>
              <a:buChar char="•"/>
            </a:pPr>
            <a:endParaRPr lang="cs-CZ" sz="1200" dirty="0"/>
          </a:p>
          <a:p>
            <a:pPr marL="285750" indent="-285750" fontAlgn="ctr">
              <a:buFont typeface="Arial" panose="020B0604020202020204" pitchFamily="34" charset="0"/>
              <a:buChar char="•"/>
            </a:pPr>
            <a:r>
              <a:rPr lang="cs-CZ" sz="1200" dirty="0"/>
              <a:t>církve;</a:t>
            </a:r>
          </a:p>
          <a:p>
            <a:pPr marL="285750" indent="-285750" fontAlgn="ctr">
              <a:buFont typeface="Arial" panose="020B0604020202020204" pitchFamily="34" charset="0"/>
              <a:buChar char="•"/>
            </a:pPr>
            <a:endParaRPr lang="cs-CZ" sz="1200" dirty="0"/>
          </a:p>
          <a:p>
            <a:pPr marL="285750" indent="-285750" fontAlgn="ctr">
              <a:buFont typeface="Arial" panose="020B0604020202020204" pitchFamily="34" charset="0"/>
              <a:buChar char="•"/>
            </a:pPr>
            <a:r>
              <a:rPr lang="cs-CZ" sz="1200" dirty="0"/>
              <a:t>církevní organizace;</a:t>
            </a:r>
          </a:p>
        </p:txBody>
      </p:sp>
      <p:sp>
        <p:nvSpPr>
          <p:cNvPr id="4" name="Obdélník 3">
            <a:extLst>
              <a:ext uri="{FF2B5EF4-FFF2-40B4-BE49-F238E27FC236}">
                <a16:creationId xmlns:a16="http://schemas.microsoft.com/office/drawing/2014/main" id="{40F7B524-F686-6A4D-BE62-58A00131E0F4}"/>
              </a:ext>
            </a:extLst>
          </p:cNvPr>
          <p:cNvSpPr/>
          <p:nvPr/>
        </p:nvSpPr>
        <p:spPr>
          <a:xfrm>
            <a:off x="389614" y="3509671"/>
            <a:ext cx="8269356" cy="2462213"/>
          </a:xfrm>
          <a:prstGeom prst="rect">
            <a:avLst/>
          </a:prstGeom>
        </p:spPr>
        <p:txBody>
          <a:bodyPr wrap="square">
            <a:spAutoFit/>
          </a:bodyPr>
          <a:lstStyle/>
          <a:p>
            <a:r>
              <a:rPr lang="cs-CZ" sz="1100" dirty="0"/>
              <a:t>- Uchazeči o zaměstnání evidovaní na Úřadu práce ČR déle než 1 rok;</a:t>
            </a:r>
          </a:p>
          <a:p>
            <a:endParaRPr lang="cs-CZ" sz="1100" dirty="0"/>
          </a:p>
          <a:p>
            <a:r>
              <a:rPr lang="cs-CZ" sz="1100" dirty="0"/>
              <a:t>- Uchazeči o zaměstnání, kteří mají opakovaně problém s uplatněním na trhu práce, jejichž doba evidence na Úřadu práce ČR dosáhla v posledních 2 letech souborné délky minimálně 12 měsíců;</a:t>
            </a:r>
          </a:p>
          <a:p>
            <a:endParaRPr lang="cs-CZ" sz="1100" dirty="0"/>
          </a:p>
          <a:p>
            <a:r>
              <a:rPr lang="cs-CZ" sz="1100" dirty="0"/>
              <a:t>- Osoby, které opustily výkon trestu, a to do 12 měsíců od ukončení výkonu trestu a osoby vykonávající trest odnětí svobody formou domácího vězení;</a:t>
            </a:r>
          </a:p>
          <a:p>
            <a:endParaRPr lang="cs-CZ" sz="1100" dirty="0"/>
          </a:p>
          <a:p>
            <a:r>
              <a:rPr lang="cs-CZ" sz="1100" dirty="0"/>
              <a:t>- Osoby, které opustily zařízení pro výkon ústavní nebo ochranné výchovny, a to do 12 měsíců od opuštění zařízení;</a:t>
            </a:r>
          </a:p>
          <a:p>
            <a:endParaRPr lang="cs-CZ" sz="1100" dirty="0"/>
          </a:p>
          <a:p>
            <a:r>
              <a:rPr lang="cs-CZ" sz="1100" dirty="0"/>
              <a:t>- osoby se zdravotním postižením podle §67 zákona č. 435/2004 Sb., o zaměstnanosti, ve znění pozdějších předpisů;</a:t>
            </a:r>
          </a:p>
          <a:p>
            <a:endParaRPr lang="cs-CZ" sz="1100" dirty="0"/>
          </a:p>
          <a:p>
            <a:r>
              <a:rPr lang="cs-CZ" sz="1100" dirty="0"/>
              <a:t>- azylanti do 12 měsíců od získání azylu, kteří jsou současně uchazeči o zaměstnání evidovanými na Úřadu práce ČR.</a:t>
            </a:r>
          </a:p>
          <a:p>
            <a:endParaRPr lang="cs-CZ" sz="1100" dirty="0"/>
          </a:p>
        </p:txBody>
      </p:sp>
      <p:sp>
        <p:nvSpPr>
          <p:cNvPr id="6" name="Nadpis 1">
            <a:extLst>
              <a:ext uri="{FF2B5EF4-FFF2-40B4-BE49-F238E27FC236}">
                <a16:creationId xmlns:a16="http://schemas.microsoft.com/office/drawing/2014/main" id="{434D3348-46BC-994A-B94E-590F3296FDB3}"/>
              </a:ext>
            </a:extLst>
          </p:cNvPr>
          <p:cNvSpPr txBox="1">
            <a:spLocks/>
          </p:cNvSpPr>
          <p:nvPr/>
        </p:nvSpPr>
        <p:spPr>
          <a:xfrm>
            <a:off x="638092" y="2603222"/>
            <a:ext cx="7772400" cy="906449"/>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3500" b="1" i="0" kern="1200" cap="all">
                <a:solidFill>
                  <a:schemeClr val="tx1"/>
                </a:solidFill>
                <a:latin typeface="Myriad Pro"/>
                <a:ea typeface="+mj-ea"/>
                <a:cs typeface="+mj-cs"/>
              </a:defRPr>
            </a:lvl1pPr>
          </a:lstStyle>
          <a:p>
            <a:r>
              <a:rPr lang="cs-CZ" sz="2800" dirty="0">
                <a:solidFill>
                  <a:srgbClr val="0070C0"/>
                </a:solidFill>
                <a:latin typeface="+mn-lt"/>
              </a:rPr>
              <a:t>Cílová skupina</a:t>
            </a:r>
          </a:p>
        </p:txBody>
      </p:sp>
    </p:spTree>
    <p:extLst>
      <p:ext uri="{BB962C8B-B14F-4D97-AF65-F5344CB8AC3E}">
        <p14:creationId xmlns:p14="http://schemas.microsoft.com/office/powerpoint/2010/main" val="428092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4F847445-E9E5-5343-8269-9650AF65A9C5}"/>
              </a:ext>
            </a:extLst>
          </p:cNvPr>
          <p:cNvSpPr>
            <a:spLocks noGrp="1"/>
          </p:cNvSpPr>
          <p:nvPr>
            <p:ph type="subTitle" idx="1"/>
          </p:nvPr>
        </p:nvSpPr>
        <p:spPr>
          <a:xfrm>
            <a:off x="378373" y="730564"/>
            <a:ext cx="8308427" cy="5872655"/>
          </a:xfrm>
        </p:spPr>
        <p:txBody>
          <a:bodyPr>
            <a:normAutofit/>
          </a:bodyPr>
          <a:lstStyle/>
          <a:p>
            <a:pPr algn="l"/>
            <a:r>
              <a:rPr lang="cs-CZ" sz="1800" dirty="0">
                <a:solidFill>
                  <a:schemeClr val="tx1"/>
                </a:solidFill>
              </a:rPr>
              <a:t>MAS </a:t>
            </a:r>
            <a:r>
              <a:rPr lang="cs-CZ" sz="1800" dirty="0" err="1">
                <a:solidFill>
                  <a:schemeClr val="tx1"/>
                </a:solidFill>
              </a:rPr>
              <a:t>provádí</a:t>
            </a:r>
            <a:r>
              <a:rPr lang="cs-CZ" sz="1800" dirty="0">
                <a:solidFill>
                  <a:schemeClr val="tx1"/>
                </a:solidFill>
              </a:rPr>
              <a:t>: </a:t>
            </a:r>
          </a:p>
          <a:p>
            <a:pPr marL="457200" indent="-457200" algn="l">
              <a:buFont typeface="Arial" panose="020B0604020202020204" pitchFamily="34" charset="0"/>
              <a:buChar char="•"/>
            </a:pPr>
            <a:r>
              <a:rPr lang="cs-CZ" sz="1800" dirty="0">
                <a:solidFill>
                  <a:schemeClr val="tx1"/>
                </a:solidFill>
              </a:rPr>
              <a:t>kontrolu </a:t>
            </a:r>
            <a:r>
              <a:rPr lang="cs-CZ" sz="1800" dirty="0" err="1">
                <a:solidFill>
                  <a:schemeClr val="tx1"/>
                </a:solidFill>
              </a:rPr>
              <a:t>přijatelnosti</a:t>
            </a:r>
            <a:r>
              <a:rPr lang="cs-CZ" sz="1800" dirty="0">
                <a:solidFill>
                  <a:schemeClr val="tx1"/>
                </a:solidFill>
              </a:rPr>
              <a:t> a </a:t>
            </a:r>
            <a:r>
              <a:rPr lang="cs-CZ" sz="1800" dirty="0" err="1">
                <a:solidFill>
                  <a:schemeClr val="tx1"/>
                </a:solidFill>
              </a:rPr>
              <a:t>formálních</a:t>
            </a:r>
            <a:r>
              <a:rPr lang="cs-CZ" sz="1800" dirty="0">
                <a:solidFill>
                  <a:schemeClr val="tx1"/>
                </a:solidFill>
              </a:rPr>
              <a:t> </a:t>
            </a:r>
            <a:r>
              <a:rPr lang="cs-CZ" sz="1800" dirty="0" err="1">
                <a:solidFill>
                  <a:schemeClr val="tx1"/>
                </a:solidFill>
              </a:rPr>
              <a:t>náležitosti</a:t>
            </a:r>
            <a:r>
              <a:rPr lang="cs-CZ" sz="1800" dirty="0">
                <a:solidFill>
                  <a:schemeClr val="tx1"/>
                </a:solidFill>
              </a:rPr>
              <a:t>́ </a:t>
            </a:r>
          </a:p>
          <a:p>
            <a:pPr marL="457200" indent="-457200" algn="l">
              <a:buFont typeface="Arial" panose="020B0604020202020204" pitchFamily="34" charset="0"/>
              <a:buChar char="•"/>
            </a:pPr>
            <a:r>
              <a:rPr lang="cs-CZ" sz="1800" dirty="0" err="1">
                <a:solidFill>
                  <a:schemeClr val="tx1"/>
                </a:solidFill>
              </a:rPr>
              <a:t>věcne</a:t>
            </a:r>
            <a:r>
              <a:rPr lang="cs-CZ" sz="1800" dirty="0">
                <a:solidFill>
                  <a:schemeClr val="tx1"/>
                </a:solidFill>
              </a:rPr>
              <a:t>́ hodnocení </a:t>
            </a:r>
            <a:r>
              <a:rPr lang="cs-CZ" sz="1800" dirty="0" err="1">
                <a:solidFill>
                  <a:schemeClr val="tx1"/>
                </a:solidFill>
              </a:rPr>
              <a:t>předložených</a:t>
            </a:r>
            <a:r>
              <a:rPr lang="cs-CZ" sz="1800" dirty="0">
                <a:solidFill>
                  <a:schemeClr val="tx1"/>
                </a:solidFill>
              </a:rPr>
              <a:t> </a:t>
            </a:r>
            <a:r>
              <a:rPr lang="cs-CZ" sz="1800" dirty="0" err="1">
                <a:solidFill>
                  <a:schemeClr val="tx1"/>
                </a:solidFill>
              </a:rPr>
              <a:t>žádostí</a:t>
            </a:r>
            <a:r>
              <a:rPr lang="cs-CZ" sz="1800" dirty="0">
                <a:solidFill>
                  <a:schemeClr val="tx1"/>
                </a:solidFill>
              </a:rPr>
              <a:t> o podporu</a:t>
            </a:r>
          </a:p>
          <a:p>
            <a:pPr algn="l"/>
            <a:r>
              <a:rPr lang="cs-CZ" sz="1800" dirty="0">
                <a:solidFill>
                  <a:schemeClr val="tx1"/>
                </a:solidFill>
              </a:rPr>
              <a:t>Do procesu hodnocení vstupují </a:t>
            </a:r>
            <a:r>
              <a:rPr lang="cs-CZ" sz="1800" dirty="0" err="1">
                <a:solidFill>
                  <a:schemeClr val="tx1"/>
                </a:solidFill>
              </a:rPr>
              <a:t>všechny</a:t>
            </a:r>
            <a:r>
              <a:rPr lang="cs-CZ" sz="1800" dirty="0">
                <a:solidFill>
                  <a:schemeClr val="tx1"/>
                </a:solidFill>
              </a:rPr>
              <a:t> </a:t>
            </a:r>
            <a:r>
              <a:rPr lang="cs-CZ" sz="1800" dirty="0" err="1">
                <a:solidFill>
                  <a:schemeClr val="tx1"/>
                </a:solidFill>
              </a:rPr>
              <a:t>žádosti</a:t>
            </a:r>
            <a:r>
              <a:rPr lang="cs-CZ" sz="1800" dirty="0">
                <a:solidFill>
                  <a:schemeClr val="tx1"/>
                </a:solidFill>
              </a:rPr>
              <a:t> o podporu, </a:t>
            </a:r>
            <a:r>
              <a:rPr lang="cs-CZ" sz="1800" dirty="0" err="1">
                <a:solidFill>
                  <a:schemeClr val="tx1"/>
                </a:solidFill>
              </a:rPr>
              <a:t>ktere</a:t>
            </a:r>
            <a:r>
              <a:rPr lang="cs-CZ" sz="1800" dirty="0">
                <a:solidFill>
                  <a:schemeClr val="tx1"/>
                </a:solidFill>
              </a:rPr>
              <a:t>́ byly </a:t>
            </a:r>
            <a:r>
              <a:rPr lang="cs-CZ" sz="1800" dirty="0" err="1">
                <a:solidFill>
                  <a:schemeClr val="tx1"/>
                </a:solidFill>
              </a:rPr>
              <a:t>podány</a:t>
            </a:r>
            <a:r>
              <a:rPr lang="cs-CZ" sz="1800" dirty="0">
                <a:solidFill>
                  <a:schemeClr val="tx1"/>
                </a:solidFill>
              </a:rPr>
              <a:t> </a:t>
            </a:r>
            <a:r>
              <a:rPr lang="cs-CZ" sz="1800" dirty="0" err="1">
                <a:solidFill>
                  <a:schemeClr val="tx1"/>
                </a:solidFill>
              </a:rPr>
              <a:t>prostřednictvím</a:t>
            </a:r>
            <a:r>
              <a:rPr lang="cs-CZ" sz="1800" dirty="0">
                <a:solidFill>
                  <a:schemeClr val="tx1"/>
                </a:solidFill>
              </a:rPr>
              <a:t> MS 2014+. </a:t>
            </a:r>
            <a:r>
              <a:rPr lang="cs-CZ" sz="1800" dirty="0" err="1">
                <a:solidFill>
                  <a:schemeClr val="tx1"/>
                </a:solidFill>
              </a:rPr>
              <a:t>Podrobny</a:t>
            </a:r>
            <a:r>
              <a:rPr lang="cs-CZ" sz="1800" dirty="0">
                <a:solidFill>
                  <a:schemeClr val="tx1"/>
                </a:solidFill>
              </a:rPr>
              <a:t>́ popis </a:t>
            </a:r>
            <a:r>
              <a:rPr lang="cs-CZ" sz="1800" dirty="0" err="1">
                <a:solidFill>
                  <a:schemeClr val="tx1"/>
                </a:solidFill>
              </a:rPr>
              <a:t>způsobu</a:t>
            </a:r>
            <a:r>
              <a:rPr lang="cs-CZ" sz="1800" dirty="0">
                <a:solidFill>
                  <a:schemeClr val="tx1"/>
                </a:solidFill>
              </a:rPr>
              <a:t> hodnocení projektů je uveden v kap. 4 </a:t>
            </a:r>
            <a:r>
              <a:rPr lang="cs-CZ" sz="1800" dirty="0" err="1">
                <a:solidFill>
                  <a:schemeClr val="tx1"/>
                </a:solidFill>
              </a:rPr>
              <a:t>Interních</a:t>
            </a:r>
            <a:r>
              <a:rPr lang="cs-CZ" sz="1800" dirty="0">
                <a:solidFill>
                  <a:schemeClr val="tx1"/>
                </a:solidFill>
              </a:rPr>
              <a:t> postupů MAS Rakovnicko o.p.s. pro IROP - viz webové stránky. </a:t>
            </a:r>
          </a:p>
          <a:p>
            <a:pPr algn="l"/>
            <a:endParaRPr lang="cs-CZ" sz="1800" dirty="0">
              <a:solidFill>
                <a:schemeClr val="tx1"/>
              </a:solidFill>
            </a:endParaRPr>
          </a:p>
          <a:p>
            <a:pPr algn="l"/>
            <a:r>
              <a:rPr lang="cs-CZ" sz="1800" dirty="0">
                <a:solidFill>
                  <a:schemeClr val="tx1"/>
                </a:solidFill>
              </a:rPr>
              <a:t>MMR provádí:</a:t>
            </a:r>
          </a:p>
          <a:p>
            <a:pPr marL="457200" indent="-457200" algn="l">
              <a:buFont typeface="Arial" panose="020B0604020202020204" pitchFamily="34" charset="0"/>
              <a:buChar char="•"/>
            </a:pPr>
            <a:r>
              <a:rPr lang="cs-CZ" sz="1800" dirty="0">
                <a:solidFill>
                  <a:schemeClr val="tx1"/>
                </a:solidFill>
              </a:rPr>
              <a:t>Závěrečné ověření způsobilosti</a:t>
            </a:r>
          </a:p>
          <a:p>
            <a:pPr algn="l"/>
            <a:endParaRPr lang="cs-CZ" sz="1800" dirty="0">
              <a:solidFill>
                <a:schemeClr val="tx1"/>
              </a:solidFill>
            </a:endParaRPr>
          </a:p>
          <a:p>
            <a:pPr algn="l"/>
            <a:r>
              <a:rPr lang="cs-CZ" sz="1800" b="1" dirty="0">
                <a:solidFill>
                  <a:schemeClr val="tx1"/>
                </a:solidFill>
              </a:rPr>
              <a:t>Seznam příloh výzvy: </a:t>
            </a:r>
          </a:p>
          <a:p>
            <a:pPr algn="l"/>
            <a:r>
              <a:rPr lang="cs-CZ" sz="1800" dirty="0">
                <a:solidFill>
                  <a:schemeClr val="tx1"/>
                </a:solidFill>
              </a:rPr>
              <a:t>Příloha č.1 Kritéria formálního  hodnocení a přijatelnosti</a:t>
            </a:r>
          </a:p>
          <a:p>
            <a:pPr algn="l"/>
            <a:r>
              <a:rPr lang="cs-CZ" sz="1800" dirty="0">
                <a:solidFill>
                  <a:schemeClr val="tx1"/>
                </a:solidFill>
              </a:rPr>
              <a:t>Příloha č.2 Kritéria věcného hodnocení</a:t>
            </a:r>
          </a:p>
          <a:p>
            <a:endParaRPr lang="cs-CZ" sz="1800" dirty="0"/>
          </a:p>
        </p:txBody>
      </p:sp>
      <p:sp>
        <p:nvSpPr>
          <p:cNvPr id="4" name="Zástupný symbol pro číslo snímku 3">
            <a:extLst>
              <a:ext uri="{FF2B5EF4-FFF2-40B4-BE49-F238E27FC236}">
                <a16:creationId xmlns:a16="http://schemas.microsoft.com/office/drawing/2014/main" id="{01BB88A5-A47D-7841-BDB3-DA4BEAAEEBF1}"/>
              </a:ext>
            </a:extLst>
          </p:cNvPr>
          <p:cNvSpPr>
            <a:spLocks noGrp="1"/>
          </p:cNvSpPr>
          <p:nvPr>
            <p:ph type="sldNum" sz="quarter" idx="12"/>
          </p:nvPr>
        </p:nvSpPr>
        <p:spPr/>
        <p:txBody>
          <a:bodyPr/>
          <a:lstStyle/>
          <a:p>
            <a:fld id="{CA6B5227-2C6F-B94D-9D8F-826F9170706D}" type="slidenum">
              <a:rPr lang="en-US" smtClean="0"/>
              <a:t>9</a:t>
            </a:fld>
            <a:endParaRPr lang="en-US" dirty="0"/>
          </a:p>
        </p:txBody>
      </p:sp>
      <p:sp>
        <p:nvSpPr>
          <p:cNvPr id="5" name="Nadpis 1">
            <a:extLst>
              <a:ext uri="{FF2B5EF4-FFF2-40B4-BE49-F238E27FC236}">
                <a16:creationId xmlns:a16="http://schemas.microsoft.com/office/drawing/2014/main" id="{F05055E7-A94E-1149-9E0C-328C702BA8DD}"/>
              </a:ext>
            </a:extLst>
          </p:cNvPr>
          <p:cNvSpPr>
            <a:spLocks noGrp="1"/>
          </p:cNvSpPr>
          <p:nvPr>
            <p:ph type="ctrTitle"/>
          </p:nvPr>
        </p:nvSpPr>
        <p:spPr>
          <a:xfrm>
            <a:off x="914400" y="0"/>
            <a:ext cx="7772400" cy="906449"/>
          </a:xfrm>
        </p:spPr>
        <p:txBody>
          <a:bodyPr/>
          <a:lstStyle/>
          <a:p>
            <a:r>
              <a:rPr lang="cs-CZ" sz="2800" dirty="0">
                <a:solidFill>
                  <a:srgbClr val="0070C0"/>
                </a:solidFill>
                <a:latin typeface="+mn-lt"/>
              </a:rPr>
              <a:t>Způsob hodnocení projektů</a:t>
            </a:r>
          </a:p>
        </p:txBody>
      </p:sp>
    </p:spTree>
    <p:extLst>
      <p:ext uri="{BB962C8B-B14F-4D97-AF65-F5344CB8AC3E}">
        <p14:creationId xmlns:p14="http://schemas.microsoft.com/office/powerpoint/2010/main" val="387601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81C7265FF0886469881B0F79A309B3C" ma:contentTypeVersion="7" ma:contentTypeDescription="Vytvoří nový dokument" ma:contentTypeScope="" ma:versionID="0c331e4661314be17769f12cec725121">
  <xsd:schema xmlns:xsd="http://www.w3.org/2001/XMLSchema" xmlns:xs="http://www.w3.org/2001/XMLSchema" xmlns:p="http://schemas.microsoft.com/office/2006/metadata/properties" xmlns:ns2="b715b778-279e-420d-8d0a-7b78def4f9ce" targetNamespace="http://schemas.microsoft.com/office/2006/metadata/properties" ma:root="true" ma:fieldsID="ee0b2c3ba5f2455942fbac2b77b0d89f" ns2:_="">
    <xsd:import namespace="b715b778-279e-420d-8d0a-7b78def4f9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Dat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5b778-279e-420d-8d0a-7b78def4f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atum" ma:index="14" nillable="true" ma:displayName="Datum" ma:format="DateOnly" ma:internalName="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um xmlns="b715b778-279e-420d-8d0a-7b78def4f9ce" xsi:nil="true"/>
  </documentManagement>
</p:properties>
</file>

<file path=customXml/itemProps1.xml><?xml version="1.0" encoding="utf-8"?>
<ds:datastoreItem xmlns:ds="http://schemas.openxmlformats.org/officeDocument/2006/customXml" ds:itemID="{60ECBAF2-612A-4AE4-9F88-62784706A33F}">
  <ds:schemaRefs>
    <ds:schemaRef ds:uri="http://schemas.microsoft.com/sharepoint/v3/contenttype/forms"/>
  </ds:schemaRefs>
</ds:datastoreItem>
</file>

<file path=customXml/itemProps2.xml><?xml version="1.0" encoding="utf-8"?>
<ds:datastoreItem xmlns:ds="http://schemas.openxmlformats.org/officeDocument/2006/customXml" ds:itemID="{E93860A7-8222-4487-A848-005FBD2D9A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5b778-279e-420d-8d0a-7b78def4f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3CA99B-1566-43A9-A9A0-E04142EA04F5}">
  <ds:schemaRef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b715b778-279e-420d-8d0a-7b78def4f9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8164</TotalTime>
  <Words>1690</Words>
  <Application>Microsoft Macintosh PowerPoint</Application>
  <PresentationFormat>Předvádění na obrazovce (4:3)</PresentationFormat>
  <Paragraphs>324</Paragraphs>
  <Slides>27</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27</vt:i4>
      </vt:variant>
    </vt:vector>
  </HeadingPairs>
  <TitlesOfParts>
    <vt:vector size="35" baseType="lpstr">
      <vt:lpstr>Arial</vt:lpstr>
      <vt:lpstr>Cambria</vt:lpstr>
      <vt:lpstr>Myriad Pro</vt:lpstr>
      <vt:lpstr>PT Sans</vt:lpstr>
      <vt:lpstr>Symbol</vt:lpstr>
      <vt:lpstr>Times New Roman</vt:lpstr>
      <vt:lpstr>Trebuchet MS</vt:lpstr>
      <vt:lpstr>Office Theme</vt:lpstr>
      <vt:lpstr>Seminář pro žadatele irop MAS Rakovnicko o.p.s.</vt:lpstr>
      <vt:lpstr> Územní vymezení na období 2014 - 2020</vt:lpstr>
      <vt:lpstr>  základní informace k výzvám</vt:lpstr>
      <vt:lpstr>Prezentace aplikace PowerPoint</vt:lpstr>
      <vt:lpstr>Prezentace aplikace PowerPoint</vt:lpstr>
      <vt:lpstr>Podporované aktivity</vt:lpstr>
      <vt:lpstr>Rozložení alokace IROP pro MAS Rakovnicko</vt:lpstr>
      <vt:lpstr>Oprávnění žadatelé </vt:lpstr>
      <vt:lpstr>Způsob hodnocení projektů</vt:lpstr>
      <vt:lpstr>Členění aktivit projektu</vt:lpstr>
      <vt:lpstr>Pořízení pozemku, stavby</vt:lpstr>
      <vt:lpstr>povinné přílohy povinné pro všechny</vt:lpstr>
      <vt:lpstr>Nerelevantní přílohy</vt:lpstr>
      <vt:lpstr>CBA Analýza</vt:lpstr>
      <vt:lpstr>Formální náležitosti a přijatelnost</vt:lpstr>
      <vt:lpstr>Preferenční kritéria</vt:lpstr>
      <vt:lpstr>Závěrečné ověření způsobilosti pro všechny</vt:lpstr>
      <vt:lpstr>Závěrečné ověření způsobilosti pro vznik nových a rozvoj existujících podnikatelských aktivit v oblasti sociálního podnikání</vt:lpstr>
      <vt:lpstr>Indikátory – společné pro všechny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Simona Dvořáková</cp:lastModifiedBy>
  <cp:revision>662</cp:revision>
  <cp:lastPrinted>2018-01-31T12:24:03Z</cp:lastPrinted>
  <dcterms:created xsi:type="dcterms:W3CDTF">2013-09-17T08:01:02Z</dcterms:created>
  <dcterms:modified xsi:type="dcterms:W3CDTF">2019-06-10T13:40:42Z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0x010100481C7265FF0886469881B0F79A309B3C</vt:lpwstr>
  </property>
</Properties>
</file>