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62" r:id="rId9"/>
    <p:sldId id="278" r:id="rId10"/>
    <p:sldId id="279" r:id="rId11"/>
    <p:sldId id="280" r:id="rId12"/>
    <p:sldId id="281" r:id="rId13"/>
    <p:sldId id="282" r:id="rId14"/>
    <p:sldId id="283" r:id="rId15"/>
    <p:sldId id="263" r:id="rId16"/>
    <p:sldId id="264" r:id="rId17"/>
    <p:sldId id="265" r:id="rId18"/>
    <p:sldId id="266" r:id="rId19"/>
    <p:sldId id="267" r:id="rId20"/>
    <p:sldId id="268" r:id="rId21"/>
    <p:sldId id="271" r:id="rId22"/>
    <p:sldId id="272" r:id="rId23"/>
    <p:sldId id="273" r:id="rId24"/>
    <p:sldId id="274" r:id="rId25"/>
    <p:sldId id="269" r:id="rId26"/>
    <p:sldId id="270" r:id="rId27"/>
    <p:sldId id="275" r:id="rId28"/>
    <p:sldId id="276" r:id="rId29"/>
    <p:sldId id="27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68"/>
    <p:restoredTop sz="94721"/>
  </p:normalViewPr>
  <p:slideViewPr>
    <p:cSldViewPr snapToGrid="0" snapToObjects="1">
      <p:cViewPr varScale="1">
        <p:scale>
          <a:sx n="129" d="100"/>
          <a:sy n="129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3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6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160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09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024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57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62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8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9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480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0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3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671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5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5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-rakovnicko.cz/dokumenty/?page=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-rakovnicko.cz/mas-rakovnicko-3/uzemi-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vorakova@mas-rakovnicko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a-pokyny-potrebne-v-ramci-pripravy-zadosti-o-podporu-opz/-/dokument/79795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/-/dokument/797817" TargetMode="External"/><Relationship Id="rId2" Type="http://schemas.openxmlformats.org/officeDocument/2006/relationships/hyperlink" Target="https://www.esfcr.cz/pravidla-pro-zadatele-a-prijemce-opz/-/dokument/79776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s-rakovnicko.cz/dotace-pro-rakovnicko-2014-2020/vyzvy-pro-prijem-zadosti/vyhlasene-vyzvy-mas-/" TargetMode="External"/><Relationship Id="rId4" Type="http://schemas.openxmlformats.org/officeDocument/2006/relationships/hyperlink" Target="https://www.esfcr.cz/vyzva-047-opz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99BA9-B4AA-624D-B929-11C101B10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4561" y="777012"/>
            <a:ext cx="8361229" cy="2098226"/>
          </a:xfrm>
        </p:spPr>
        <p:txBody>
          <a:bodyPr>
            <a:normAutofit/>
          </a:bodyPr>
          <a:lstStyle/>
          <a:p>
            <a:r>
              <a:rPr lang="cs-CZ" dirty="0"/>
              <a:t>Seminář pro žadatele a příjemce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ECD7B3D-9AF9-DA4E-8D50-23DAD35E6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670" y="3528291"/>
            <a:ext cx="1320800" cy="13208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DA59BB5-29BE-AC45-B793-CD60827FA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561" y="3579091"/>
            <a:ext cx="63754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3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8B44F-9D88-1F4D-91F4-283C6338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Doprovody na kroužky a zájmové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575852-B336-5641-90EA-4B9F20A81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Doprovody vázané na další aktivity v prorodinných opatřeních, nemohou být samostatným projektem.</a:t>
            </a:r>
          </a:p>
          <a:p>
            <a:r>
              <a:rPr lang="cs-CZ" dirty="0"/>
              <a:t>Týká se rodičů s předškolními a školními dětmi (1. stupeň ZŠ), jedno dítě může doprovod využít max. 3x týdně.</a:t>
            </a:r>
          </a:p>
          <a:p>
            <a:r>
              <a:rPr lang="cs-CZ" dirty="0"/>
              <a:t>S rodiči musí být uzavřena písemná smlouva na školní rok, příjemce vede denní evidenci.</a:t>
            </a:r>
          </a:p>
        </p:txBody>
      </p:sp>
    </p:spTree>
    <p:extLst>
      <p:ext uri="{BB962C8B-B14F-4D97-AF65-F5344CB8AC3E}">
        <p14:creationId xmlns:p14="http://schemas.microsoft.com/office/powerpoint/2010/main" val="3106289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F1446-C7C4-D74A-A3FA-4BE201F63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Příměstské tábory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D8492C-A0AB-1548-B3CA-B185838FE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Služba péče o děti v době školních prázdnin, možno realizovat jako samostatný projekt, nelze kombinovat s aktivitou doprovody na kroužky a zájmové aktivity.</a:t>
            </a:r>
          </a:p>
          <a:p>
            <a:r>
              <a:rPr lang="cs-CZ" dirty="0"/>
              <a:t>Doba konání tábora je omezena na pracovní dny a min. kapacita je 10 dětí.</a:t>
            </a:r>
          </a:p>
          <a:p>
            <a:r>
              <a:rPr lang="cs-CZ" dirty="0"/>
              <a:t>S rodiči musí být uzavřena písemná smlouva na školní rok, příjemce vede denní evidenci.</a:t>
            </a:r>
          </a:p>
        </p:txBody>
      </p:sp>
    </p:spTree>
    <p:extLst>
      <p:ext uri="{BB962C8B-B14F-4D97-AF65-F5344CB8AC3E}">
        <p14:creationId xmlns:p14="http://schemas.microsoft.com/office/powerpoint/2010/main" val="373862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AE888-4415-2D49-83F3-5244491D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D. Společná doprava dětí do/ze školy, dětské skupiny a/nebo příměstského tábora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3D0061-6B21-634A-AF93-B5B47E4E8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Lze realizovat jako samostatný projekt.</a:t>
            </a:r>
          </a:p>
          <a:p>
            <a:r>
              <a:rPr lang="cs-CZ" dirty="0"/>
              <a:t>Lze realizovat, neexistuje-li žádné spojení hromadnou dopravou, vhodné spojení hromadnou dopravou ve vhodném čase (dítě by čekalo více jak 30 min.), návaznost spojů je komplikovaná (přestupy, čekání, intervaly delší než 1 hod.).</a:t>
            </a:r>
          </a:p>
          <a:p>
            <a:r>
              <a:rPr lang="cs-CZ" dirty="0"/>
              <a:t>V případě realizace společné dopravy dětí do/z příměstského tábora je nezbytné místo realizace příměstského tábora přizpůsobit délce obvyklé dojížďky do spádových předškolních a školních zařízení.</a:t>
            </a:r>
          </a:p>
          <a:p>
            <a:r>
              <a:rPr lang="cs-CZ" dirty="0"/>
              <a:t>Týká se rodičů s předškolními a školními dětmi (1. stupeň ZŠ).</a:t>
            </a:r>
          </a:p>
          <a:p>
            <a:r>
              <a:rPr lang="cs-CZ" dirty="0"/>
              <a:t>Společná doprava je službou, není možné využívat vlastního dopravního prostředku příjemce dotace nebo rodiče dítěte.</a:t>
            </a:r>
          </a:p>
          <a:p>
            <a:r>
              <a:rPr lang="cs-CZ" dirty="0"/>
              <a:t>Cena služby vyplývá ze smlouvy s dopravcem (není vázána na veřejnou dopravu).</a:t>
            </a:r>
          </a:p>
          <a:p>
            <a:r>
              <a:rPr lang="cs-CZ" dirty="0"/>
              <a:t>S rodiči musí být uzavřena písemná smlouva na školní rok, příjemce vede denní evidenci.</a:t>
            </a:r>
          </a:p>
          <a:p>
            <a:r>
              <a:rPr lang="cs-CZ" dirty="0"/>
              <a:t>Musí být dodržovány zákonné předpisy (autosedačky, poutání dětí pásy).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966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97FAB-7BDE-734A-882B-2B36EF52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E. Dětské skupiny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A8E847-091E-AC49-BD41-83B0612F3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Služba je poskytována mimo domácnost dítěte, určeno pro děti od 1. roku věku do zahájení povinné školní docházky a zajišťuje potřeby dítěte na výchovu, rozvoj schopností, kulturních a hygienických návyků.</a:t>
            </a:r>
          </a:p>
          <a:p>
            <a:r>
              <a:rPr lang="cs-CZ" dirty="0"/>
              <a:t>Podpora je určena na provoz dětských skupin dle zákona č. 247/2014 Sb., vybudování/transformaci a provoz dětských skupin dle zákona č. 247/2014 Sb. (lze podpořit pouze jednu z uvedených variant).</a:t>
            </a:r>
          </a:p>
          <a:p>
            <a:r>
              <a:rPr lang="cs-CZ" dirty="0"/>
              <a:t>Dětská skupina může být pro veřejnost, nebo podniková dětská skupina. </a:t>
            </a:r>
          </a:p>
        </p:txBody>
      </p:sp>
    </p:spTree>
    <p:extLst>
      <p:ext uri="{BB962C8B-B14F-4D97-AF65-F5344CB8AC3E}">
        <p14:creationId xmlns:p14="http://schemas.microsoft.com/office/powerpoint/2010/main" val="636035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94A00-54E7-444A-B8D8-53A83626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F. Vzdělávání pečujících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CC7724-89EA-1746-B133-3476B895A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Profesní vzdělávání zaměřené na zlepšení jejich přístupu na trh práce a výkonu SVČ, volba profesního vzdělávání musí odpovídat potřebám cílové skupiny a mít vazbu na deklarované pracovní uplatnění.</a:t>
            </a:r>
          </a:p>
          <a:p>
            <a:r>
              <a:rPr lang="cs-CZ" dirty="0"/>
              <a:t>Doporučení – uzavření pojištění odpovědnosti za škody, lze hradit z nepřímých nákladů.</a:t>
            </a:r>
          </a:p>
        </p:txBody>
      </p:sp>
    </p:spTree>
    <p:extLst>
      <p:ext uri="{BB962C8B-B14F-4D97-AF65-F5344CB8AC3E}">
        <p14:creationId xmlns:p14="http://schemas.microsoft.com/office/powerpoint/2010/main" val="4102388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B2195-6A71-0A47-8B98-127AFFE7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336" y="367792"/>
            <a:ext cx="7729728" cy="1188720"/>
          </a:xfrm>
        </p:spPr>
        <p:txBody>
          <a:bodyPr/>
          <a:lstStyle/>
          <a:p>
            <a:r>
              <a:rPr lang="cs-CZ" dirty="0"/>
              <a:t>Indikátory	</a:t>
            </a:r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AC90DF5-903F-F545-A159-707575D25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4254"/>
              </p:ext>
            </p:extLst>
          </p:nvPr>
        </p:nvGraphicFramePr>
        <p:xfrm>
          <a:off x="1371600" y="1746802"/>
          <a:ext cx="96012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878">
                  <a:extLst>
                    <a:ext uri="{9D8B030D-6E8A-4147-A177-3AD203B41FA5}">
                      <a16:colId xmlns:a16="http://schemas.microsoft.com/office/drawing/2014/main" val="2942935592"/>
                    </a:ext>
                  </a:extLst>
                </a:gridCol>
                <a:gridCol w="4790661">
                  <a:extLst>
                    <a:ext uri="{9D8B030D-6E8A-4147-A177-3AD203B41FA5}">
                      <a16:colId xmlns:a16="http://schemas.microsoft.com/office/drawing/2014/main" val="836128845"/>
                    </a:ext>
                  </a:extLst>
                </a:gridCol>
                <a:gridCol w="1967948">
                  <a:extLst>
                    <a:ext uri="{9D8B030D-6E8A-4147-A177-3AD203B41FA5}">
                      <a16:colId xmlns:a16="http://schemas.microsoft.com/office/drawing/2014/main" val="4115691943"/>
                    </a:ext>
                  </a:extLst>
                </a:gridCol>
                <a:gridCol w="1679713">
                  <a:extLst>
                    <a:ext uri="{9D8B030D-6E8A-4147-A177-3AD203B41FA5}">
                      <a16:colId xmlns:a16="http://schemas.microsoft.com/office/drawing/2014/main" val="4268652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Kód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Název indikátoru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Měrná jednotka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Typ indikátoru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013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6 00 00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Celkový počet účastníků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Výstup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788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5 00 01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Kapacita podporovaných zařízení péče o děti nebo vzdělávacích zařízení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34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5 01 10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osob využívajících zařízení péče o děti předškolního věku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031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5 01 20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Počet osob využívajících zařízení péče o děti ve věku do 3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72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8 05 00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Počet napsaných a zveřejněných analytických a strategických dokumentů (vč. Evaluačních)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Dokumenty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400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6 28 00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Znevýhodnění účastníci, kteří po ukončení své účasti hledají zaměstnání, jsou v procesu vzdělávání/odborné přípravy, rozšiřují si kvalifikaci nebo jsou zaměstnaní, a to i OSVČ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04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6 25 00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Účastníci v procesu vzdělávání/odborné přípravy po ukončení své účasti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7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6 26 00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Účastníci, kteří získali kvalifikaci po ukončení své účasti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660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09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A0768-7770-B841-8CE1-B5A86E88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2416BD1C-5306-4F44-8051-D986DBAEB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99098"/>
              </p:ext>
            </p:extLst>
          </p:nvPr>
        </p:nvGraphicFramePr>
        <p:xfrm>
          <a:off x="2589213" y="2133600"/>
          <a:ext cx="8915398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699">
                  <a:extLst>
                    <a:ext uri="{9D8B030D-6E8A-4147-A177-3AD203B41FA5}">
                      <a16:colId xmlns:a16="http://schemas.microsoft.com/office/drawing/2014/main" val="427344129"/>
                    </a:ext>
                  </a:extLst>
                </a:gridCol>
                <a:gridCol w="4457699">
                  <a:extLst>
                    <a:ext uri="{9D8B030D-6E8A-4147-A177-3AD203B41FA5}">
                      <a16:colId xmlns:a16="http://schemas.microsoft.com/office/drawing/2014/main" val="452413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Název cílové skupiny</a:t>
                      </a:r>
                    </a:p>
                  </a:txBody>
                  <a:tcPr marL="84910" marR="8491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Definice cílové skupiny</a:t>
                      </a:r>
                    </a:p>
                  </a:txBody>
                  <a:tcPr marL="84910" marR="84910"/>
                </a:tc>
                <a:extLst>
                  <a:ext uri="{0D108BD9-81ED-4DB2-BD59-A6C34878D82A}">
                    <a16:rowId xmlns:a16="http://schemas.microsoft.com/office/drawing/2014/main" val="26532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Osoby pečující o malé děti</a:t>
                      </a:r>
                    </a:p>
                  </a:txBody>
                  <a:tcPr marL="84910" marR="8491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Osoby pečující o osobu mladší 15 let</a:t>
                      </a:r>
                    </a:p>
                  </a:txBody>
                  <a:tcPr marL="84910" marR="84910"/>
                </a:tc>
                <a:extLst>
                  <a:ext uri="{0D108BD9-81ED-4DB2-BD59-A6C34878D82A}">
                    <a16:rowId xmlns:a16="http://schemas.microsoft.com/office/drawing/2014/main" val="2510092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Osoby vracející se na trh práce po návratu z mateřské/rodičovské dovolené</a:t>
                      </a:r>
                    </a:p>
                  </a:txBody>
                  <a:tcPr marL="84910" marR="8491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Osoby, které nevykonávaly zaměstnání nebo samostatnou výdělečnou činnost po dobu mateřské/rodičovské dovolené a v řádu měsíců se u nich očekává návrat na trh práce</a:t>
                      </a:r>
                    </a:p>
                  </a:txBody>
                  <a:tcPr marL="84910" marR="84910"/>
                </a:tc>
                <a:extLst>
                  <a:ext uri="{0D108BD9-81ED-4DB2-BD59-A6C34878D82A}">
                    <a16:rowId xmlns:a16="http://schemas.microsoft.com/office/drawing/2014/main" val="319836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00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7A45D-BA61-B545-9227-E60E213C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způsobilost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1DB71F-6AC7-8645-A0DE-0598D1D04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Časově způsobilé jsou náklady vzniklé v době realizace projektu. Datum zahájení realizace projektu </a:t>
            </a:r>
            <a:r>
              <a:rPr lang="cs-CZ" b="1" u="sng" dirty="0"/>
              <a:t>nesmí předcházet </a:t>
            </a:r>
            <a:r>
              <a:rPr lang="cs-CZ" dirty="0"/>
              <a:t>datu vyhlášení příslušné výzvy MAS. V případě podpory poskytované v režimu blokové výjimky ze zákazu veřejné podpory může platit omezení, že zahájení realizace projektu musí následovat po termínu předložení žádosti o podporu.</a:t>
            </a:r>
          </a:p>
        </p:txBody>
      </p:sp>
    </p:spTree>
    <p:extLst>
      <p:ext uri="{BB962C8B-B14F-4D97-AF65-F5344CB8AC3E}">
        <p14:creationId xmlns:p14="http://schemas.microsoft.com/office/powerpoint/2010/main" val="426938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7F67F-EC72-AA43-9390-F4C1967B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Informace o způsobu hodnocení a výběru projektů ze strany MAS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D7666C-969E-3649-BAEB-9C54B59E6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přijatelnosti a formálních náležitostí (kancelář MAS)</a:t>
            </a:r>
          </a:p>
          <a:p>
            <a:r>
              <a:rPr lang="cs-CZ" dirty="0"/>
              <a:t>Věcné hodnocení (externí odborník a Výběrová komise MAS)</a:t>
            </a:r>
          </a:p>
          <a:p>
            <a:r>
              <a:rPr lang="cs-CZ" dirty="0"/>
              <a:t>Výběr projektů (Programový výbor MAS)</a:t>
            </a:r>
          </a:p>
          <a:p>
            <a:r>
              <a:rPr lang="cs-CZ" dirty="0"/>
              <a:t>Závěrečné ověření způsobilosti (MPSV)</a:t>
            </a:r>
          </a:p>
          <a:p>
            <a:r>
              <a:rPr lang="cs-CZ" dirty="0"/>
              <a:t>Právní akt</a:t>
            </a:r>
          </a:p>
        </p:txBody>
      </p:sp>
    </p:spTree>
    <p:extLst>
      <p:ext uri="{BB962C8B-B14F-4D97-AF65-F5344CB8AC3E}">
        <p14:creationId xmlns:p14="http://schemas.microsoft.com/office/powerpoint/2010/main" val="3816806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B7A97-8A34-3041-90F1-0A7FA1E7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Formální náležitosti a náležitosti přijatelnosti (do 30 PD od ukončení výzvy)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C596EA-B4D6-224B-8A63-BFAC004BF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0" y="2133600"/>
            <a:ext cx="9853612" cy="42799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Splnění definice oprávněného žadatele</a:t>
            </a:r>
          </a:p>
          <a:p>
            <a:r>
              <a:rPr lang="cs-CZ" dirty="0"/>
              <a:t>Partnerství odpovídá pravidlům OPZ a je v souladu s textem výzvy</a:t>
            </a:r>
          </a:p>
          <a:p>
            <a:r>
              <a:rPr lang="cs-CZ" dirty="0"/>
              <a:t>Cílové skupiny odpovídají výzvě MAS</a:t>
            </a:r>
          </a:p>
          <a:p>
            <a:r>
              <a:rPr lang="cs-CZ" dirty="0"/>
              <a:t>Celkové způsobilé výdaje jsou v rozmezí stanoveném ve výzvě (minimální a maximální CZV – </a:t>
            </a:r>
            <a:r>
              <a:rPr lang="cs-CZ" dirty="0" err="1"/>
              <a:t>slide</a:t>
            </a:r>
            <a:r>
              <a:rPr lang="cs-CZ" dirty="0"/>
              <a:t> 6)</a:t>
            </a:r>
          </a:p>
          <a:p>
            <a:r>
              <a:rPr lang="cs-CZ" dirty="0"/>
              <a:t>Plánované aktivity jsou v souladu s textem výzvy, včetně územní působnosti</a:t>
            </a:r>
          </a:p>
          <a:p>
            <a:r>
              <a:rPr lang="cs-CZ" dirty="0"/>
              <a:t>Lze vyloučit negativní dopad na horizontální principy OPZ (rovnost žen a mužů, nediskriminace a udržitelný rozvoj)</a:t>
            </a:r>
          </a:p>
          <a:p>
            <a:r>
              <a:rPr lang="cs-CZ" dirty="0"/>
              <a:t>Statutární zástupce žadatele je trestně bezúhonný</a:t>
            </a:r>
          </a:p>
          <a:p>
            <a:r>
              <a:rPr lang="cs-CZ" dirty="0"/>
              <a:t>Cíl projektu je v souladu s cíli schválené Strategie MAS Rakovnicko (</a:t>
            </a:r>
            <a:r>
              <a:rPr lang="cs-CZ" u="sng" dirty="0">
                <a:hlinkClick r:id="rId2"/>
              </a:rPr>
              <a:t>http://www.mas-rakovnicko.cz/dokumenty/?page=4</a:t>
            </a:r>
            <a:r>
              <a:rPr lang="cs-CZ" dirty="0"/>
              <a:t> )</a:t>
            </a:r>
          </a:p>
          <a:p>
            <a:r>
              <a:rPr lang="cs-CZ" dirty="0"/>
              <a:t>Žadatel má dostatek administrativních, finančních i provozních kapacit, aby zvládl plánovaný projekt zrealizovat dle pravidel OPZ</a:t>
            </a:r>
          </a:p>
          <a:p>
            <a:r>
              <a:rPr lang="cs-CZ" dirty="0"/>
              <a:t>Žádost o podporu obsahuje všechny povinné údaje i přílohy dle textu výzvy (musí být dodrženo i číslování příloh, pokud jsou stanoveny)</a:t>
            </a:r>
          </a:p>
          <a:p>
            <a:r>
              <a:rPr lang="cs-CZ" dirty="0"/>
              <a:t>Žádost o podporu je podepsána statutárním zástupcem žadatele, nebo oprávněnou osobou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58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F37CF-8DC8-0148-BF06-48D3C9B2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Výzva MAS Rakovnicko – Prorodinná opatření –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B88C04-2DA0-0540-8884-057B4FF86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48" y="2133600"/>
            <a:ext cx="9993864" cy="3777622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Reg</a:t>
            </a:r>
            <a:r>
              <a:rPr lang="cs-CZ" dirty="0"/>
              <a:t>. číslo 583/03_16_047/CLLD_16_02_020</a:t>
            </a:r>
          </a:p>
          <a:p>
            <a:r>
              <a:rPr lang="cs-CZ" dirty="0"/>
              <a:t>Plánovaný termín vyhlášení a zahájení příjmu žádostí: 23. 07. 2018 (může se posunout, záleží na termínu schválení od ŘO OPZ)</a:t>
            </a:r>
          </a:p>
          <a:p>
            <a:r>
              <a:rPr lang="cs-CZ" dirty="0"/>
              <a:t>Plánovaný datum ukončení příjmu žádostí o podporu: 27. 9. 2018 (může se posunout s ohledem na posunutí termínu vyhlášení výzvy)</a:t>
            </a:r>
          </a:p>
          <a:p>
            <a:r>
              <a:rPr lang="cs-CZ" dirty="0"/>
              <a:t>Typ výzvy: kolová</a:t>
            </a:r>
          </a:p>
          <a:p>
            <a:r>
              <a:rPr lang="cs-CZ" dirty="0"/>
              <a:t>Alokace: 5.119.010,- Kč</a:t>
            </a:r>
          </a:p>
          <a:p>
            <a:r>
              <a:rPr lang="cs-CZ" dirty="0"/>
              <a:t>Identifikace nadřazené výzvy: Operační program zaměstnanost, Prioritní osa 2 Sociální začleňování a boj s chudobou, Investiční priorita 2.3 Komunitně vedený místní rozvoj, Specifický cíl „Zvýšit zapojení lokálních aktérů do řešení problémů nezaměstnanosti a sociálního začleňování ve venkovských oblastech</a:t>
            </a:r>
          </a:p>
          <a:p>
            <a:r>
              <a:rPr lang="cs-CZ" dirty="0"/>
              <a:t>Oblast: území působnosti MAS Rakovnicko (viz </a:t>
            </a:r>
            <a:r>
              <a:rPr lang="cs-CZ" dirty="0">
                <a:hlinkClick r:id="rId2"/>
              </a:rPr>
              <a:t>http://www.mas-rakovnicko.cz/mas-rakovnicko-3/uzemi-/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09634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F0C2F-7FF3-704E-A28D-C717DCA3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Věcné hodnocení (do 50 PD od ukončení </a:t>
            </a:r>
            <a:r>
              <a:rPr lang="cs-CZ" dirty="0" err="1"/>
              <a:t>FNaNP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F1A566-486C-FA42-89C8-22E0681C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Potřebnost pro území MAS</a:t>
            </a:r>
          </a:p>
          <a:p>
            <a:r>
              <a:rPr lang="cs-CZ" dirty="0"/>
              <a:t>Účelnost</a:t>
            </a:r>
          </a:p>
          <a:p>
            <a:r>
              <a:rPr lang="cs-CZ" dirty="0"/>
              <a:t>Efektivita a hospodárnost</a:t>
            </a:r>
          </a:p>
          <a:p>
            <a:r>
              <a:rPr lang="cs-CZ" dirty="0"/>
              <a:t>Proveditelnost</a:t>
            </a:r>
          </a:p>
          <a:p>
            <a:endParaRPr lang="cs-CZ" dirty="0"/>
          </a:p>
          <a:p>
            <a:r>
              <a:rPr lang="cs-CZ" dirty="0"/>
              <a:t>Deskriptory:</a:t>
            </a:r>
          </a:p>
          <a:p>
            <a:pPr lvl="1"/>
            <a:r>
              <a:rPr lang="cs-CZ" dirty="0"/>
              <a:t>Velmi dobré (100 % maxima počtu bodů)</a:t>
            </a:r>
          </a:p>
          <a:p>
            <a:pPr lvl="1"/>
            <a:r>
              <a:rPr lang="cs-CZ" dirty="0"/>
              <a:t>Dobré (75 % maxima počtu bodů)</a:t>
            </a:r>
          </a:p>
          <a:p>
            <a:pPr lvl="1"/>
            <a:r>
              <a:rPr lang="cs-CZ" dirty="0"/>
              <a:t>Dostatečné (50 % maxima počtu bodů)</a:t>
            </a:r>
          </a:p>
          <a:p>
            <a:pPr lvl="1"/>
            <a:r>
              <a:rPr lang="cs-CZ" dirty="0"/>
              <a:t>Nedostatečné (25 % maxima počtu bodů) – eliminační deskriptor, vyřazuje žádost z procesu hodnocení</a:t>
            </a:r>
          </a:p>
        </p:txBody>
      </p:sp>
    </p:spTree>
    <p:extLst>
      <p:ext uri="{BB962C8B-B14F-4D97-AF65-F5344CB8AC3E}">
        <p14:creationId xmlns:p14="http://schemas.microsoft.com/office/powerpoint/2010/main" val="1061079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DC60D-D69C-CA47-9F10-4DF33D5A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Potřebnost pro území MAS – max. 35 bodů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AB2370-BA80-5549-AF4E-9752F49D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problém věrohodný a dostatečně konkretizován?</a:t>
            </a:r>
          </a:p>
          <a:p>
            <a:r>
              <a:rPr lang="cs-CZ" dirty="0"/>
              <a:t>Je zřejmé, koho se problém týká?</a:t>
            </a:r>
          </a:p>
          <a:p>
            <a:r>
              <a:rPr lang="cs-CZ" dirty="0"/>
              <a:t>Jsou jasně analyzované příčiny problému, důsledky (ekonomické, sociální dopady) problému na cílovou skupinu a společnost obecně?</a:t>
            </a:r>
          </a:p>
          <a:p>
            <a:r>
              <a:rPr lang="cs-CZ" dirty="0"/>
              <a:t>Jsou popsány způsoby, jimiž se dosud problém řešil a jaká byla jejich účinnost?</a:t>
            </a:r>
          </a:p>
          <a:p>
            <a:r>
              <a:rPr lang="cs-CZ" dirty="0"/>
              <a:t>Vychází popis problému z ověřitelných, reálných a relevantních zdrojů?</a:t>
            </a:r>
          </a:p>
          <a:p>
            <a:r>
              <a:rPr lang="cs-CZ" dirty="0"/>
              <a:t>Obsahuje analýza problému i analýzu lokality a kontext?</a:t>
            </a:r>
          </a:p>
          <a:p>
            <a:r>
              <a:rPr lang="cs-CZ" dirty="0"/>
              <a:t>Je vybrána cílová skupina, jejíž podpora řeší identifikovaný problém?</a:t>
            </a:r>
          </a:p>
          <a:p>
            <a:r>
              <a:rPr lang="cs-CZ" dirty="0"/>
              <a:t>Jsou zmapovány potřeby cílové skupiny a možnosti uplatnění na trhu práce?</a:t>
            </a:r>
          </a:p>
        </p:txBody>
      </p:sp>
    </p:spTree>
    <p:extLst>
      <p:ext uri="{BB962C8B-B14F-4D97-AF65-F5344CB8AC3E}">
        <p14:creationId xmlns:p14="http://schemas.microsoft.com/office/powerpoint/2010/main" val="2830152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BDE8C-DC53-D646-AD36-A6C2B758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Účelnost – max. 30 bodů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AB89A-0DAE-194C-A3F0-4A725E153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39900"/>
            <a:ext cx="10539412" cy="46228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 z nastavení cíle zřejmé, jaká změna má být díky realizaci projektu dosažena?</a:t>
            </a:r>
          </a:p>
          <a:p>
            <a:r>
              <a:rPr lang="cs-CZ" dirty="0"/>
              <a:t>Je změna plánovaná díky realizaci projektu dostatečně významná, aby vyřešila/odstranila problém dílové skupiny?</a:t>
            </a:r>
          </a:p>
          <a:p>
            <a:r>
              <a:rPr lang="cs-CZ" dirty="0"/>
              <a:t>V případě více dílčích cílů jsou tyto cíle vzájemně provázané?</a:t>
            </a:r>
          </a:p>
          <a:p>
            <a:r>
              <a:rPr lang="cs-CZ" dirty="0"/>
              <a:t>Jsou cíle jasně měřitelné a kvantifikovatelné?</a:t>
            </a:r>
          </a:p>
          <a:p>
            <a:r>
              <a:rPr lang="cs-CZ" dirty="0"/>
              <a:t>Je vhodně zvolen obsah klíčových aktivit vzhledem k popsaným potřebám cílové skupiny?</a:t>
            </a:r>
          </a:p>
          <a:p>
            <a:r>
              <a:rPr lang="cs-CZ" dirty="0"/>
              <a:t>Je vhodně zvolen soubor a obsah klíčových aktivit vzhledem k naplnění cíle projektu?</a:t>
            </a:r>
          </a:p>
          <a:p>
            <a:r>
              <a:rPr lang="cs-CZ" dirty="0"/>
              <a:t>Mohou být soubor klíčových aktivit/výstupy projektu skutečnými nástroji pro řešení stanoveného problému cílové skupiny?</a:t>
            </a:r>
          </a:p>
          <a:p>
            <a:r>
              <a:rPr lang="cs-CZ" dirty="0"/>
              <a:t>Jsou nastavena kritéria, podle kterých je možné identifikovat dosažení plánovaných cílů?</a:t>
            </a:r>
          </a:p>
          <a:p>
            <a:r>
              <a:rPr lang="cs-CZ" dirty="0"/>
              <a:t>Je zřejmé, jakým způsobem bude doložen rozdíl dosaženého stavu oproti stavu před zahájením realizace projektu? Jaká je metoda ověření? Jedná se o relevantní metodu?</a:t>
            </a:r>
          </a:p>
          <a:p>
            <a:r>
              <a:rPr lang="cs-CZ" dirty="0"/>
              <a:t>Lze důvodně předpokládat, že k dispozici budou informace a data pro ověření výsledku projektu?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168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84BA7-9248-F746-BC9E-ECF0DB59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Efektivnost a hospodárnost – max. 20 bodů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917BA0-85EC-7F45-AE2E-06570624A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množství u jednotlivých položek v rozpočtu potřebné, nezbytné?</a:t>
            </a:r>
          </a:p>
          <a:p>
            <a:r>
              <a:rPr lang="cs-CZ" dirty="0"/>
              <a:t>Odpovídá celková výše rozpočtu výstupům projektu a délce realizace?</a:t>
            </a:r>
          </a:p>
          <a:p>
            <a:r>
              <a:rPr lang="cs-CZ" dirty="0"/>
              <a:t>Je rozpočet dostatečně srozumitelný?</a:t>
            </a:r>
          </a:p>
          <a:p>
            <a:r>
              <a:rPr lang="cs-CZ" dirty="0"/>
              <a:t>Je možné položky rozpočtu přiřadit k aktivitám?</a:t>
            </a:r>
          </a:p>
          <a:p>
            <a:r>
              <a:rPr lang="cs-CZ" dirty="0"/>
              <a:t>Odpovídají ceny v rozpočtu cenám obvyklým? Je případné překročení cen odůvodněno?</a:t>
            </a:r>
          </a:p>
          <a:p>
            <a:r>
              <a:rPr lang="cs-CZ" dirty="0"/>
              <a:t>Je rozpočet přiměřený rozsahu klíčových aktivit? </a:t>
            </a:r>
          </a:p>
          <a:p>
            <a:r>
              <a:rPr lang="cs-CZ" dirty="0"/>
              <a:t>Je z popisu indikátorů zřejmé, jak byla stanovena cílová hodnota?</a:t>
            </a:r>
          </a:p>
          <a:p>
            <a:r>
              <a:rPr lang="cs-CZ" dirty="0"/>
              <a:t>Odpovídají údaje uvedené v popisu indikátorů údajům v klíčových aktivitách?</a:t>
            </a:r>
          </a:p>
          <a:p>
            <a:r>
              <a:rPr lang="cs-CZ" dirty="0"/>
              <a:t>Je reálné dosažení naplánované cílové hodnoty?</a:t>
            </a:r>
          </a:p>
          <a:p>
            <a:r>
              <a:rPr lang="cs-CZ" dirty="0"/>
              <a:t>Je naplánovaná cílová hodnota nastavena v odpovídajícím poměru ke klíčovým aktivitám?</a:t>
            </a:r>
          </a:p>
        </p:txBody>
      </p:sp>
    </p:spTree>
    <p:extLst>
      <p:ext uri="{BB962C8B-B14F-4D97-AF65-F5344CB8AC3E}">
        <p14:creationId xmlns:p14="http://schemas.microsoft.com/office/powerpoint/2010/main" val="4137809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4333B-EF3D-7A46-8C0A-45C60B1D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Proveditelnost – max. 15 bodů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BCE23E-BF2E-3E40-A09C-96C3FF356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600" y="1739900"/>
            <a:ext cx="10145712" cy="4419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Jsou klíčové aktivity dostatečně a srozumitelně popsány?</a:t>
            </a:r>
          </a:p>
          <a:p>
            <a:r>
              <a:rPr lang="cs-CZ" dirty="0"/>
              <a:t>Má každá klíčová aktivita jasně stanovený výstup?</a:t>
            </a:r>
          </a:p>
          <a:p>
            <a:r>
              <a:rPr lang="cs-CZ" dirty="0"/>
              <a:t>Povede způsob provádění klíčové aktivity k dosažení stanovených výstupů aktivity?</a:t>
            </a:r>
          </a:p>
          <a:p>
            <a:r>
              <a:rPr lang="cs-CZ" dirty="0"/>
              <a:t>Je zvolený způsob provádění klíčové aktivity efektivní?</a:t>
            </a:r>
          </a:p>
          <a:p>
            <a:r>
              <a:rPr lang="cs-CZ" dirty="0"/>
              <a:t>Jsou identifikována náhradní řešení pro případ, kdy nebude klíčová aktivita realizována zčásti nebo zcela nebo dojde k jejímu časovému zpoždění?</a:t>
            </a:r>
          </a:p>
          <a:p>
            <a:r>
              <a:rPr lang="cs-CZ" dirty="0"/>
              <a:t>Mají jednotlivé klíčové aktivity optimální časovou dotaci s ohledem na potřeby cílové skupiny a s ohledem na dosažení požadovaných výstupů v dostatečné kvalitě?</a:t>
            </a:r>
          </a:p>
          <a:p>
            <a:r>
              <a:rPr lang="cs-CZ" dirty="0"/>
              <a:t>Jsou aktivity vhodně časově provázány, doplňují se, navazují?</a:t>
            </a:r>
          </a:p>
          <a:p>
            <a:r>
              <a:rPr lang="cs-CZ" dirty="0"/>
              <a:t>Je vhodně nastavena celková délka projektu?</a:t>
            </a:r>
          </a:p>
          <a:p>
            <a:r>
              <a:rPr lang="cs-CZ" dirty="0"/>
              <a:t>Počítá projekt se zapojením cílové skupiny ve všech relevantních fázích projektu?</a:t>
            </a:r>
          </a:p>
          <a:p>
            <a:r>
              <a:rPr lang="cs-CZ" dirty="0"/>
              <a:t>Je v žádosti prokázán zájem cílové skupiny o zapojení do projektu?</a:t>
            </a:r>
          </a:p>
          <a:p>
            <a:r>
              <a:rPr lang="cs-CZ" dirty="0"/>
              <a:t>Odpovídají nástroje motivace, výběru a způsobu práce s cílovou skupinou charakteristice zvolené cílové skupiny?</a:t>
            </a:r>
          </a:p>
        </p:txBody>
      </p:sp>
    </p:spTree>
    <p:extLst>
      <p:ext uri="{BB962C8B-B14F-4D97-AF65-F5344CB8AC3E}">
        <p14:creationId xmlns:p14="http://schemas.microsoft.com/office/powerpoint/2010/main" val="2254175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C33A4-E73E-7947-BDEA-DE178751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2DA102-C5BB-774A-94D8-740F3BFDA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Postupují projekty z věcného hodnocení s min. 50 % ziskem maxima počtu bodů.</a:t>
            </a:r>
          </a:p>
          <a:p>
            <a:r>
              <a:rPr lang="cs-CZ" dirty="0"/>
              <a:t>Rozhodující je alokace výzvy, projekty splňující věcné hodnocení nemusí být podpořeny z důvodu omezené alokace – rozhoduje Programový výbor MAS.</a:t>
            </a:r>
          </a:p>
          <a:p>
            <a:r>
              <a:rPr lang="cs-CZ" dirty="0"/>
              <a:t>Mohou být vyřazeny projekty zaměřující se na realizaci obdobných aktivit (překryv aktivit v území), nebo překrývající se s jiným již běžícím projektem</a:t>
            </a:r>
          </a:p>
        </p:txBody>
      </p:sp>
    </p:spTree>
    <p:extLst>
      <p:ext uri="{BB962C8B-B14F-4D97-AF65-F5344CB8AC3E}">
        <p14:creationId xmlns:p14="http://schemas.microsoft.com/office/powerpoint/2010/main" val="463727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E5DEA-C098-8847-82F8-E13E2E22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 hodnocení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CB529B-A0C7-084A-BC97-531AF3A64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Žadatelé mohou po obdržení výsledků jakékoliv fáze hodnocení a výběru do 15 PD podat žádost o přezkum hodnocení</a:t>
            </a:r>
          </a:p>
          <a:p>
            <a:r>
              <a:rPr lang="cs-CZ" dirty="0"/>
              <a:t>Postup podání žádosti o přezkum je popsán v Informacích o způsobu hodnocení a výběru projektů (příloha výzvy MAS)</a:t>
            </a:r>
          </a:p>
        </p:txBody>
      </p:sp>
    </p:spTree>
    <p:extLst>
      <p:ext uri="{BB962C8B-B14F-4D97-AF65-F5344CB8AC3E}">
        <p14:creationId xmlns:p14="http://schemas.microsoft.com/office/powerpoint/2010/main" val="2040089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75304-EE55-1E49-887B-F16808D9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ověření způsobilosti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A30CEC-9A5A-E441-A7B5-8AD2086F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Kontrola procesu hodnocení a výběru projektů provedeného MAS, kontrola způsobilosti aktivit a výdajů naplánovaných v projektech navržených k podpoře.</a:t>
            </a:r>
          </a:p>
        </p:txBody>
      </p:sp>
    </p:spTree>
    <p:extLst>
      <p:ext uri="{BB962C8B-B14F-4D97-AF65-F5344CB8AC3E}">
        <p14:creationId xmlns:p14="http://schemas.microsoft.com/office/powerpoint/2010/main" val="4023413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03AE0-B459-DE44-A90C-3E0B2B67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E6018D-BB1C-9F48-8499-65492D570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Žadatelé, jejichž žádost o podporu v předchozích krocích vyhověla, budou vyzvání k doložení dalších podkladů nebo údajů nezbytných pro vydání právního aktu o poskytnutí podpory (tj. bude využíváno ustanovení § 14k odst. 3 zákona č. 218/2000 Sb., o rozpočtových pravidlech a o změně některých souvisejících zákonů (rozpočtová pravidla)). Přesný výčet údajů a dokladů není stanoven; vždy budou vyžádány informace potřebné pro bankovní převod prostředků a u projektů zakládajících veřejnou podporu nebo podporu de </a:t>
            </a:r>
            <a:r>
              <a:rPr lang="cs-CZ" dirty="0" err="1"/>
              <a:t>minimis</a:t>
            </a:r>
            <a:r>
              <a:rPr lang="cs-CZ" dirty="0"/>
              <a:t> budou vždy vyžádány doklady nutné pro poskytnutí veřejné podpory, resp. podpory de </a:t>
            </a:r>
            <a:r>
              <a:rPr lang="cs-CZ" dirty="0" err="1"/>
              <a:t>minimis</a:t>
            </a:r>
            <a:r>
              <a:rPr lang="cs-CZ" dirty="0"/>
              <a:t> v souladu s platnými právními předpisy.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630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26806-44F7-164F-9AA2-A15357BE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Konzultace přípravy žádosti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18EFC-9F1C-454D-A2FD-CDD4B9ABB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Kontakt na vyhlašovatele výzvy MAS:</a:t>
            </a:r>
            <a:r>
              <a:rPr lang="cs-CZ" b="1" baseline="30000" dirty="0"/>
              <a:t> </a:t>
            </a:r>
            <a:endParaRPr lang="cs-CZ" dirty="0"/>
          </a:p>
          <a:p>
            <a:r>
              <a:rPr lang="cs-CZ" dirty="0"/>
              <a:t>Adresa vyhlašovatele: Lubenská 2250, Rakovník 269 01</a:t>
            </a:r>
          </a:p>
          <a:p>
            <a:r>
              <a:rPr lang="cs-CZ" dirty="0"/>
              <a:t>Kontaktní místo: Lubenská 2250, Rakovník 269 01, kancelář číslo dveří 402</a:t>
            </a:r>
          </a:p>
          <a:p>
            <a:r>
              <a:rPr lang="cs-CZ" dirty="0"/>
              <a:t>Spojení na vyhlašovatele (e-mail, telefon): </a:t>
            </a:r>
            <a:r>
              <a:rPr lang="cs-CZ" u="sng" dirty="0">
                <a:hlinkClick r:id="rId2"/>
              </a:rPr>
              <a:t>dvorakova@mas-rakovnicko.cz</a:t>
            </a:r>
            <a:r>
              <a:rPr lang="cs-CZ" dirty="0"/>
              <a:t>, +420 606 788 143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77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0B10C-90EC-824A-9C02-77A98DEF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3078"/>
            <a:ext cx="7729728" cy="1188720"/>
          </a:xfrm>
        </p:spPr>
        <p:txBody>
          <a:bodyPr/>
          <a:lstStyle/>
          <a:p>
            <a:r>
              <a:rPr lang="cs-CZ" dirty="0"/>
              <a:t>Technické prostředí – </a:t>
            </a:r>
            <a:r>
              <a:rPr lang="cs-CZ" dirty="0" err="1"/>
              <a:t>mseu.mssf.cz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6BA4EECA-D444-B142-BA38-E9394DEAC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7155" y="1787525"/>
            <a:ext cx="5614748" cy="3101975"/>
          </a:xfr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F3400710-4B68-BA44-BA8C-BFE0766D8D80}"/>
              </a:ext>
            </a:extLst>
          </p:cNvPr>
          <p:cNvSpPr txBox="1">
            <a:spLocks/>
          </p:cNvSpPr>
          <p:nvPr/>
        </p:nvSpPr>
        <p:spPr>
          <a:xfrm>
            <a:off x="1443929" y="52705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Pokyny k vyplnění žádosti v ISKP14+ pro projekty se skutečně prokazovanými výdaji a případně také s nepřímými náklady </a:t>
            </a:r>
            <a:r>
              <a:rPr lang="cs-CZ" dirty="0">
                <a:hlinkClick r:id="rId3"/>
              </a:rPr>
              <a:t>https://www.esfcr.cz/formulare-a-pokyny-potrebne-v-ramci-pripravy-zadosti-o-podporu-opz/-/dokument/797956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95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C4C51-57A2-7141-9C86-6547141D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Kompletní a závazné zdroje informací a pravidel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DF9141-F9CC-744E-8A52-ABDBA7E67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Obecná část pravidel: </a:t>
            </a:r>
            <a:r>
              <a:rPr lang="cs-CZ" dirty="0">
                <a:hlinkClick r:id="rId2"/>
              </a:rPr>
              <a:t>https://www.esfcr.cz/pravidla-pro-zadatele-a-prijemce-opz/-/dokument/797767</a:t>
            </a:r>
            <a:endParaRPr lang="cs-CZ" dirty="0"/>
          </a:p>
          <a:p>
            <a:r>
              <a:rPr lang="cs-CZ" dirty="0"/>
              <a:t>Specifická část pravidel: </a:t>
            </a:r>
            <a:r>
              <a:rPr lang="cs-CZ" dirty="0">
                <a:hlinkClick r:id="rId3"/>
              </a:rPr>
              <a:t>https://www.esfcr.cz/pravidla-pro-zadatele-a-prijemce-opz/-/dokument/797817</a:t>
            </a:r>
            <a:endParaRPr lang="cs-CZ" dirty="0"/>
          </a:p>
          <a:p>
            <a:r>
              <a:rPr lang="cs-CZ" dirty="0"/>
              <a:t>Aktuální verze příloh výzvy OPZ pro MAS pro tuto výzvy jsou aktualizace k 1. 7. 2018 a jsou závazné pro žadatele - Příloha č. 1 Vymezení oprávněných žadatelů, Příloha č. 2 Podporované cílové skupiny, Příloha č. 3 Popis podporovaných aktivit, Příloha č. 4 Indikátory: </a:t>
            </a:r>
            <a:r>
              <a:rPr lang="cs-CZ" dirty="0">
                <a:hlinkClick r:id="rId4"/>
              </a:rPr>
              <a:t>https://www.esfcr.cz/vyzva-047-opz</a:t>
            </a:r>
            <a:r>
              <a:rPr lang="cs-CZ" dirty="0"/>
              <a:t> </a:t>
            </a:r>
          </a:p>
          <a:p>
            <a:r>
              <a:rPr lang="cs-CZ" dirty="0"/>
              <a:t>Výzva MAS Rakovnicko s přílohami: </a:t>
            </a:r>
            <a:r>
              <a:rPr lang="cs-CZ" dirty="0">
                <a:hlinkClick r:id="rId5"/>
              </a:rPr>
              <a:t>http://www.mas-rakovnicko.cz/dotace-pro-rakovnicko-2014-2020/vyzvy-pro-prijem-zadosti/vyhlasene-vyzvy-mas-/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235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33C7F6-4AFA-C747-A83A-7758DF64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Způsobilí žadatelé, procento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AE25F-7D43-C24C-B94F-887EEB9D1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Obce – 95 %</a:t>
            </a:r>
          </a:p>
          <a:p>
            <a:r>
              <a:rPr lang="cs-CZ" dirty="0"/>
              <a:t>Dobrovolné svazky obcí – 95 %</a:t>
            </a:r>
          </a:p>
          <a:p>
            <a:r>
              <a:rPr lang="cs-CZ" dirty="0"/>
              <a:t>Organizace zřizované obcemi (příspěvkové organizace, obchodní společnosti, obecně prospěšné společnosti, ústavy, školy a školská zařízení)– 95 %</a:t>
            </a:r>
          </a:p>
          <a:p>
            <a:r>
              <a:rPr lang="cs-CZ" dirty="0"/>
              <a:t>Obchodní korporace (VOS, KS, SRO, AS, evropská společnost, evropské hospodářské zájmové sdružení, družstva, profesní komory) – 85 %</a:t>
            </a:r>
          </a:p>
          <a:p>
            <a:r>
              <a:rPr lang="cs-CZ" dirty="0"/>
              <a:t>Poradenské a vzdělávací instituce zapsané ve školském rejstříku (spolky, ústavy, církevní právnické soby, nadace, obecně prospěšné společnosti, NNO) – 100 %</a:t>
            </a:r>
          </a:p>
          <a:p>
            <a:r>
              <a:rPr lang="cs-CZ" dirty="0"/>
              <a:t>Školy a školská zařízení – 100 %</a:t>
            </a:r>
          </a:p>
        </p:txBody>
      </p:sp>
    </p:spTree>
    <p:extLst>
      <p:ext uri="{BB962C8B-B14F-4D97-AF65-F5344CB8AC3E}">
        <p14:creationId xmlns:p14="http://schemas.microsoft.com/office/powerpoint/2010/main" val="79888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7CEA9-04BD-0C42-97B7-737C7268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4639C-D08B-EA43-BC7B-0C14BC594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Min 400.000,- Kč</a:t>
            </a:r>
          </a:p>
          <a:p>
            <a:r>
              <a:rPr lang="cs-CZ" dirty="0"/>
              <a:t>Max 5.119.010,- Kč</a:t>
            </a:r>
          </a:p>
          <a:p>
            <a:r>
              <a:rPr lang="cs-CZ" dirty="0"/>
              <a:t>Forma financování ex post (proplacení po realizaci projektových aktivit), nebo ex ante (zálohová platba po vydání právního aktu).</a:t>
            </a:r>
          </a:p>
          <a:p>
            <a:r>
              <a:rPr lang="cs-CZ" dirty="0"/>
              <a:t>V rámci této výzvy není umožněno křížové financování.</a:t>
            </a:r>
          </a:p>
          <a:p>
            <a:r>
              <a:rPr lang="cs-CZ" dirty="0"/>
              <a:t>V této výzvě lze využít aplikaci nepřímých nákladů maximálně ve výši 25% a to výpočtem v poměru podílu nákupu služeb na celkových přímých způsobilých nákladech projektu.</a:t>
            </a:r>
          </a:p>
          <a:p>
            <a:r>
              <a:rPr lang="cs-CZ" dirty="0"/>
              <a:t>Pro projekty platí omezení, že podíl investičních výdajů v rámci celkových způsobilých výdajů nesmí být vyšší než 50 %.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17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AB445-FC2F-6547-9288-71810EAC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Způsobilé 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ACA54B-968A-BD47-947F-0C53489E2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Osobní náklady (mzdy a platy)</a:t>
            </a:r>
          </a:p>
          <a:p>
            <a:r>
              <a:rPr lang="cs-CZ" dirty="0"/>
              <a:t>Cestovné</a:t>
            </a:r>
          </a:p>
          <a:p>
            <a:r>
              <a:rPr lang="cs-CZ" dirty="0"/>
              <a:t>Nákup zařízení a vybavení a spotřebního materiálu</a:t>
            </a:r>
          </a:p>
          <a:p>
            <a:r>
              <a:rPr lang="cs-CZ" dirty="0"/>
              <a:t>Nájem či leasing zařízení a vybavení, budov</a:t>
            </a:r>
          </a:p>
          <a:p>
            <a:r>
              <a:rPr lang="cs-CZ" dirty="0"/>
              <a:t>Odpisy</a:t>
            </a:r>
          </a:p>
          <a:p>
            <a:r>
              <a:rPr lang="cs-CZ" dirty="0"/>
              <a:t>Drobné stavební úpravy</a:t>
            </a:r>
          </a:p>
          <a:p>
            <a:r>
              <a:rPr lang="cs-CZ" dirty="0"/>
              <a:t>Nákup služeb</a:t>
            </a:r>
          </a:p>
          <a:p>
            <a:r>
              <a:rPr lang="cs-CZ" dirty="0"/>
              <a:t>DPH pro neplátce</a:t>
            </a:r>
          </a:p>
          <a:p>
            <a:r>
              <a:rPr lang="cs-CZ" dirty="0"/>
              <a:t>Finanční výdaje, správní a jiné poplatky</a:t>
            </a:r>
          </a:p>
          <a:p>
            <a:r>
              <a:rPr lang="cs-CZ" dirty="0"/>
              <a:t>Věcné příspěvky (poskytnutí neplacené dobrovolnické činnosti) způsobilé pouze do výše spolufinancování žadatelem</a:t>
            </a:r>
          </a:p>
        </p:txBody>
      </p:sp>
    </p:spTree>
    <p:extLst>
      <p:ext uri="{BB962C8B-B14F-4D97-AF65-F5344CB8AC3E}">
        <p14:creationId xmlns:p14="http://schemas.microsoft.com/office/powerpoint/2010/main" val="40808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600DD-CE74-004D-A518-1B5B05A2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zaměření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FCDFE3-3938-6B4F-A536-CADFB27A6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Zařízení péče o děti zajišťující péči o děti v době mimo školní vyučování (ranní či odpolední pobyt)</a:t>
            </a:r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cs-CZ" dirty="0"/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Doprovody na kroužky a zájmové aktivity</a:t>
            </a:r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cs-CZ" dirty="0"/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Příměstské tábory</a:t>
            </a:r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cs-CZ" dirty="0"/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Společná doprava dětí do/ze školy, dětské skupiny a/nebo příměstského tábora</a:t>
            </a:r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cs-CZ" dirty="0"/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Dětské skupiny</a:t>
            </a:r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cs-CZ" dirty="0"/>
          </a:p>
          <a:p>
            <a:pPr marL="636048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Vzdělávání pečujících osob</a:t>
            </a:r>
          </a:p>
          <a:p>
            <a:pPr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50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FA7F0-9705-B64F-949A-6777707C6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A. Zařízení péče o děti zajišťující péči o děti v době mimo školní vyučování (ranní či odpolední pobyt)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95BD86-4FBA-424D-BC77-37E870764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Vybudování zařízení a zajištění služeb péče o děti mimo režim vyhlášky č. 74/2005 Sb., o zájmovém vzdělávání.</a:t>
            </a:r>
          </a:p>
          <a:p>
            <a:r>
              <a:rPr lang="cs-CZ" dirty="0"/>
              <a:t>Účelem musí být doplnění chybějící kapacity stávajících institucionálních forem péče (školní družiny, kluby) s dobrou provozu odpovídající potřebám rodičů, resp. posílení služeb zajišťujících péči o děti.</a:t>
            </a:r>
          </a:p>
          <a:p>
            <a:r>
              <a:rPr lang="cs-CZ" dirty="0"/>
              <a:t>Žádoucí je spolupracovat s místně příslušnou školou.</a:t>
            </a:r>
          </a:p>
          <a:p>
            <a:r>
              <a:rPr lang="cs-CZ" dirty="0"/>
              <a:t>Určeno pro děti věku přípravné třídy a 1. stupně ZŠ, minimální kapacita musí být 5 dětí, maximální 15 dětí/pečující osoba.</a:t>
            </a:r>
          </a:p>
          <a:p>
            <a:r>
              <a:rPr lang="cs-CZ" dirty="0"/>
              <a:t>S rodiči dětí musí být uzavřena písemná smlouva o poskytování služby na školní rok, příjemce vede denní evidenci přítomných dětí.</a:t>
            </a:r>
          </a:p>
        </p:txBody>
      </p:sp>
    </p:spTree>
    <p:extLst>
      <p:ext uri="{BB962C8B-B14F-4D97-AF65-F5344CB8AC3E}">
        <p14:creationId xmlns:p14="http://schemas.microsoft.com/office/powerpoint/2010/main" val="228094867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{EBEDB113-A8C2-BA45-B486-352BB65FDF64}tf10001069</Template>
  <TotalTime>225</TotalTime>
  <Words>2480</Words>
  <Application>Microsoft Macintosh PowerPoint</Application>
  <PresentationFormat>Širokoúhlá obrazovka</PresentationFormat>
  <Paragraphs>217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Franklin Gothic Book</vt:lpstr>
      <vt:lpstr>Wingdings 3</vt:lpstr>
      <vt:lpstr>Stébla</vt:lpstr>
      <vt:lpstr>Seminář pro žadatele a příjemce</vt:lpstr>
      <vt:lpstr>Výzva MAS Rakovnicko – Prorodinná opatření – I.</vt:lpstr>
      <vt:lpstr>Technické prostředí – mseu.mssf.cz</vt:lpstr>
      <vt:lpstr>Kompletní a závazné zdroje informací a pravidel</vt:lpstr>
      <vt:lpstr>Způsobilí žadatelé, procento dotace</vt:lpstr>
      <vt:lpstr>Financování </vt:lpstr>
      <vt:lpstr>Způsobilé výdaje</vt:lpstr>
      <vt:lpstr>Věcné zaměření</vt:lpstr>
      <vt:lpstr>A. Zařízení péče o děti zajišťující péči o děti v době mimo školní vyučování (ranní či odpolední pobyt)</vt:lpstr>
      <vt:lpstr>B. Doprovody na kroužky a zájmové aktivity</vt:lpstr>
      <vt:lpstr>C. Příměstské tábory</vt:lpstr>
      <vt:lpstr>D. Společná doprava dětí do/ze školy, dětské skupiny a/nebo příměstského tábora</vt:lpstr>
      <vt:lpstr>E. Dětské skupiny</vt:lpstr>
      <vt:lpstr>F. Vzdělávání pečujících osob</vt:lpstr>
      <vt:lpstr>Indikátory </vt:lpstr>
      <vt:lpstr>Cílové skupiny</vt:lpstr>
      <vt:lpstr>Časová způsobilost</vt:lpstr>
      <vt:lpstr>Informace o způsobu hodnocení a výběru projektů ze strany MAS</vt:lpstr>
      <vt:lpstr>Formální náležitosti a náležitosti přijatelnosti (do 30 PD od ukončení výzvy)</vt:lpstr>
      <vt:lpstr>Věcné hodnocení (do 50 PD od ukončení FNaNP)</vt:lpstr>
      <vt:lpstr>Potřebnost pro území MAS – max. 35 bodů</vt:lpstr>
      <vt:lpstr>Účelnost – max. 30 bodů</vt:lpstr>
      <vt:lpstr>Efektivnost a hospodárnost – max. 20 bodů</vt:lpstr>
      <vt:lpstr>Proveditelnost – max. 15 bodů</vt:lpstr>
      <vt:lpstr>Výběr projektů</vt:lpstr>
      <vt:lpstr>Přezkum hodnocení </vt:lpstr>
      <vt:lpstr>Závěrečné ověření způsobilosti</vt:lpstr>
      <vt:lpstr>Právní akt</vt:lpstr>
      <vt:lpstr>Konzultace přípravy žádosti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a příjemce</dc:title>
  <dc:creator>Simona Dvořáková</dc:creator>
  <cp:lastModifiedBy>Simona Dvořáková</cp:lastModifiedBy>
  <cp:revision>18</cp:revision>
  <dcterms:created xsi:type="dcterms:W3CDTF">2018-07-19T11:35:49Z</dcterms:created>
  <dcterms:modified xsi:type="dcterms:W3CDTF">2018-07-19T15:21:58Z</dcterms:modified>
</cp:coreProperties>
</file>